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  <p:sldId id="264" r:id="rId10"/>
  </p:sldIdLst>
  <p:sldSz cx="10080625" cy="7559675"/>
  <p:notesSz cx="7772400" cy="10058400"/>
  <p:embeddedFontLst>
    <p:embeddedFont>
      <p:font typeface="Arial Black" panose="020B0A04020102020204" pitchFamily="34" charset="0"/>
      <p:bold r:id="rId12"/>
    </p:embeddedFont>
    <p:embeddedFont>
      <p:font typeface="Lato" panose="020B0604020202020204" charset="0"/>
      <p:regular r:id="rId13"/>
      <p:bold r:id="rId14"/>
      <p:italic r:id="rId15"/>
      <p:boldItalic r:id="rId16"/>
    </p:embeddedFont>
    <p:embeddedFont>
      <p:font typeface="Raleway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4398962" y="9555161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772400" cy="10058399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772400" cy="10058399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7"/>
            <a:ext cx="5024436" cy="3767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398962" y="0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0" y="9555161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4"/>
          </p:nvPr>
        </p:nvSpPr>
        <p:spPr>
          <a:xfrm>
            <a:off x="4398962" y="9555161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1" name="Shape 91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9" name="Shape 99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http://www.nar.org/nar-products/rocket-stability/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9" name="Shape 99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http://www.nar.org/nar-products/rocket-stability/</a:t>
            </a:r>
          </a:p>
        </p:txBody>
      </p:sp>
    </p:spTree>
    <p:extLst>
      <p:ext uri="{BB962C8B-B14F-4D97-AF65-F5344CB8AC3E}">
        <p14:creationId xmlns:p14="http://schemas.microsoft.com/office/powerpoint/2010/main" val="2524817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9" name="Shape 99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http://www.nar.org/nar-products/rocket-stability/</a:t>
            </a:r>
          </a:p>
        </p:txBody>
      </p:sp>
    </p:spTree>
    <p:extLst>
      <p:ext uri="{BB962C8B-B14F-4D97-AF65-F5344CB8AC3E}">
        <p14:creationId xmlns:p14="http://schemas.microsoft.com/office/powerpoint/2010/main" val="1889089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07" name="Shape 107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5" name="Shape 115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5" name="Shape 115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091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3" name="Shape 123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3" name="Shape 123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612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8" name="Shape 18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804167" y="1943674"/>
            <a:ext cx="8475600" cy="24468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804363" y="4663379"/>
            <a:ext cx="8475600" cy="7953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915619" y="6127472"/>
            <a:ext cx="822191" cy="67352"/>
            <a:chOff x="4580560" y="2589003"/>
            <a:chExt cx="1064463" cy="25200"/>
          </a:xfrm>
        </p:grpSpPr>
        <p:sp>
          <p:nvSpPr>
            <p:cNvPr id="82" name="Shape 82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04167" y="1078725"/>
            <a:ext cx="8475900" cy="1829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04167" y="3340583"/>
            <a:ext cx="8475900" cy="23229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04167" y="1943674"/>
            <a:ext cx="8475900" cy="22320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2" name="Shape 32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33" name="Shape 33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04167" y="1938089"/>
            <a:ext cx="8476200" cy="78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04167" y="3055432"/>
            <a:ext cx="8476200" cy="3323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0" name="Shape 40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41" name="Shape 41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04167" y="1938089"/>
            <a:ext cx="8475900" cy="78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04030" y="3055432"/>
            <a:ext cx="4161000" cy="3323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5119250" y="3055432"/>
            <a:ext cx="4161000" cy="3323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04167" y="1938089"/>
            <a:ext cx="8475900" cy="78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6" name="Shape 56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04774" y="1938089"/>
            <a:ext cx="3639000" cy="2030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95100" y="4088448"/>
            <a:ext cx="3639000" cy="23478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915619" y="6127472"/>
            <a:ext cx="822191" cy="67352"/>
            <a:chOff x="4580560" y="2589003"/>
            <a:chExt cx="1064463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04167" y="1270307"/>
            <a:ext cx="7740300" cy="4387200"/>
          </a:xfrm>
          <a:prstGeom prst="rect">
            <a:avLst/>
          </a:prstGeom>
        </p:spPr>
        <p:txBody>
          <a:bodyPr wrap="square" lIns="111975" tIns="111975" rIns="111975" bIns="11197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0" y="0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0" name="Shape 70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71" name="Shape 71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04774" y="1938089"/>
            <a:ext cx="3639000" cy="24798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799207" y="4646661"/>
            <a:ext cx="3639000" cy="1115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5704223" y="1988024"/>
            <a:ext cx="3720000" cy="444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99207" y="6426570"/>
            <a:ext cx="8485800" cy="676799"/>
          </a:xfrm>
          <a:prstGeom prst="rect">
            <a:avLst/>
          </a:prstGeom>
        </p:spPr>
        <p:txBody>
          <a:bodyPr wrap="square" lIns="111975" tIns="111975" rIns="111975" bIns="1119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lin ang="5400012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wrap="square" lIns="111975" tIns="111975" rIns="111975" bIns="1119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US"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504762" y="1978550"/>
            <a:ext cx="9071100" cy="18984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>
                <a:latin typeface="Arial Black" panose="020B0A04020102020204" pitchFamily="34" charset="0"/>
              </a:rPr>
              <a:t>Mars Rover Rocket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>
                <a:latin typeface="Arial Black" panose="020B0A04020102020204" pitchFamily="34" charset="0"/>
              </a:rPr>
              <a:t>Safety Document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504762" y="4963525"/>
            <a:ext cx="9071100" cy="14067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Grove Area High School &amp;</a:t>
            </a:r>
          </a:p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Dover Area High School</a:t>
            </a:r>
          </a:p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3200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York Area Rocketry Team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03299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</a:t>
            </a: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17675" y="1841350"/>
            <a:ext cx="9071100" cy="56268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8625" lvl="0" indent="-327025">
              <a:lnSpc>
                <a:spcPct val="94000"/>
              </a:lnSpc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 - 1/8 inch Phenolic Tubing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 – 1/8 inch fiberglass fins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Nosecone material – Fiberglass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Adhesives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Used -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Rocket-Poxy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5-Minute Epoxy, and JB Weld. 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Guides - Unistrut Rail Buttons 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Bulkheads – 1/2 inch plywood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Motor Tube – 1/8 inch Phenolic Tubing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Parachute selection- 10 ft Iris Ultra parachute from Fruity Chutes for main parachute, and 72 inch elliptical for drogue parachute. They’re protected by Nomex heat shields and Nomex shock cord sleeves.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7/16 inch tubular Kevlar (50 feet) 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880 lb. limit quick links and swivels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Key Switch -  Type 2, made by CNK 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 Bolts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Wires 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Ejection Wells – 1” PVC caps</a:t>
            </a:r>
            <a:endParaRPr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4093DCB-309A-4B6B-AA5B-0E2BD19BB45F}"/>
              </a:ext>
            </a:extLst>
          </p:cNvPr>
          <p:cNvSpPr/>
          <p:nvPr/>
        </p:nvSpPr>
        <p:spPr>
          <a:xfrm>
            <a:off x="8155319" y="3424775"/>
            <a:ext cx="80705" cy="865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03299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</a:t>
            </a:r>
            <a:r>
              <a:rPr lang="en-US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17675" y="1841350"/>
            <a:ext cx="9071100" cy="56268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25450" indent="-285750">
              <a:lnSpc>
                <a:spcPct val="200000"/>
              </a:lnSpc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drawing of the rocket identifying all of its components and their dimensions</a:t>
            </a:r>
          </a:p>
          <a:p>
            <a:pPr marL="457200" marR="0" lvl="0" indent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27A17-DD01-4FF1-807A-CD7665C0E21C}"/>
              </a:ext>
            </a:extLst>
          </p:cNvPr>
          <p:cNvSpPr/>
          <p:nvPr/>
        </p:nvSpPr>
        <p:spPr>
          <a:xfrm>
            <a:off x="2778494" y="3406558"/>
            <a:ext cx="688445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8B656500-053D-4A79-987B-6DFE1BA55AF2}"/>
              </a:ext>
            </a:extLst>
          </p:cNvPr>
          <p:cNvSpPr/>
          <p:nvPr/>
        </p:nvSpPr>
        <p:spPr>
          <a:xfrm>
            <a:off x="8602165" y="2603365"/>
            <a:ext cx="1348552" cy="821410"/>
          </a:xfrm>
          <a:prstGeom prst="parallelogram">
            <a:avLst>
              <a:gd name="adj" fmla="val 72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96A438F-8002-41B0-A63E-D35B9E91ACEE}"/>
              </a:ext>
            </a:extLst>
          </p:cNvPr>
          <p:cNvSpPr/>
          <p:nvPr/>
        </p:nvSpPr>
        <p:spPr>
          <a:xfrm>
            <a:off x="320084" y="3424775"/>
            <a:ext cx="2550018" cy="373278"/>
          </a:xfrm>
          <a:custGeom>
            <a:avLst/>
            <a:gdLst>
              <a:gd name="connsiteX0" fmla="*/ 2278251 w 2278251"/>
              <a:gd name="connsiteY0" fmla="*/ 0 h 325464"/>
              <a:gd name="connsiteX1" fmla="*/ 1084882 w 2278251"/>
              <a:gd name="connsiteY1" fmla="*/ 92989 h 325464"/>
              <a:gd name="connsiteX2" fmla="*/ 0 w 2278251"/>
              <a:gd name="connsiteY2" fmla="*/ 32546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251" h="325464">
                <a:moveTo>
                  <a:pt x="2278251" y="0"/>
                </a:moveTo>
                <a:cubicBezTo>
                  <a:pt x="1871420" y="19372"/>
                  <a:pt x="1464590" y="38745"/>
                  <a:pt x="1084882" y="92989"/>
                </a:cubicBezTo>
                <a:cubicBezTo>
                  <a:pt x="705174" y="147233"/>
                  <a:pt x="352587" y="236348"/>
                  <a:pt x="0" y="325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4E5E820-7029-41C2-96C8-D160DCBF0A94}"/>
              </a:ext>
            </a:extLst>
          </p:cNvPr>
          <p:cNvSpPr/>
          <p:nvPr/>
        </p:nvSpPr>
        <p:spPr>
          <a:xfrm flipV="1">
            <a:off x="320084" y="3798053"/>
            <a:ext cx="2458410" cy="495828"/>
          </a:xfrm>
          <a:custGeom>
            <a:avLst/>
            <a:gdLst>
              <a:gd name="connsiteX0" fmla="*/ 2278251 w 2278251"/>
              <a:gd name="connsiteY0" fmla="*/ 0 h 325464"/>
              <a:gd name="connsiteX1" fmla="*/ 1084882 w 2278251"/>
              <a:gd name="connsiteY1" fmla="*/ 92989 h 325464"/>
              <a:gd name="connsiteX2" fmla="*/ 0 w 2278251"/>
              <a:gd name="connsiteY2" fmla="*/ 32546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251" h="325464">
                <a:moveTo>
                  <a:pt x="2278251" y="0"/>
                </a:moveTo>
                <a:cubicBezTo>
                  <a:pt x="1871420" y="19372"/>
                  <a:pt x="1464590" y="38745"/>
                  <a:pt x="1084882" y="92989"/>
                </a:cubicBezTo>
                <a:cubicBezTo>
                  <a:pt x="705174" y="147233"/>
                  <a:pt x="352587" y="236348"/>
                  <a:pt x="0" y="325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D305C9-82A9-44DF-BDBA-E1AFC6666ECE}"/>
              </a:ext>
            </a:extLst>
          </p:cNvPr>
          <p:cNvSpPr/>
          <p:nvPr/>
        </p:nvSpPr>
        <p:spPr>
          <a:xfrm>
            <a:off x="2860605" y="3439455"/>
            <a:ext cx="895986" cy="8508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Rover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689875-A07B-4FE7-A531-63C628D16CBC}"/>
              </a:ext>
            </a:extLst>
          </p:cNvPr>
          <p:cNvSpPr/>
          <p:nvPr/>
        </p:nvSpPr>
        <p:spPr>
          <a:xfrm>
            <a:off x="5875205" y="3406558"/>
            <a:ext cx="188625" cy="883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0FF5406-78DE-4C86-9236-9A52107AC855}"/>
              </a:ext>
            </a:extLst>
          </p:cNvPr>
          <p:cNvSpPr/>
          <p:nvPr/>
        </p:nvSpPr>
        <p:spPr>
          <a:xfrm>
            <a:off x="4334935" y="3611414"/>
            <a:ext cx="895986" cy="4958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 Chute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DBF0FC-10CE-44CC-8163-E96E53108ECD}"/>
              </a:ext>
            </a:extLst>
          </p:cNvPr>
          <p:cNvSpPr/>
          <p:nvPr/>
        </p:nvSpPr>
        <p:spPr>
          <a:xfrm>
            <a:off x="6590535" y="3593197"/>
            <a:ext cx="895986" cy="4958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Drogue</a:t>
            </a:r>
          </a:p>
          <a:p>
            <a:pPr algn="ctr"/>
            <a:r>
              <a:rPr lang="en-US" dirty="0"/>
              <a:t>Chute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597ED9-C0ED-4DEB-AC3D-0CDA844F4ACE}"/>
              </a:ext>
            </a:extLst>
          </p:cNvPr>
          <p:cNvSpPr/>
          <p:nvPr/>
        </p:nvSpPr>
        <p:spPr>
          <a:xfrm>
            <a:off x="8852470" y="3424773"/>
            <a:ext cx="80705" cy="865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417542D-C1C3-45C4-988E-ADEA339B5C51}"/>
              </a:ext>
            </a:extLst>
          </p:cNvPr>
          <p:cNvSpPr/>
          <p:nvPr/>
        </p:nvSpPr>
        <p:spPr>
          <a:xfrm>
            <a:off x="9530533" y="3424774"/>
            <a:ext cx="80705" cy="865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17AD8209-9DFC-4E3D-B985-D730AC1F3E39}"/>
              </a:ext>
            </a:extLst>
          </p:cNvPr>
          <p:cNvSpPr/>
          <p:nvPr/>
        </p:nvSpPr>
        <p:spPr>
          <a:xfrm flipH="1">
            <a:off x="8636542" y="4089025"/>
            <a:ext cx="1348550" cy="620867"/>
          </a:xfrm>
          <a:prstGeom prst="parallelogram">
            <a:avLst>
              <a:gd name="adj" fmla="val 983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428ED0-918B-4D8E-AB8B-3CDE98714B40}"/>
              </a:ext>
            </a:extLst>
          </p:cNvPr>
          <p:cNvSpPr/>
          <p:nvPr/>
        </p:nvSpPr>
        <p:spPr>
          <a:xfrm>
            <a:off x="7795648" y="3748765"/>
            <a:ext cx="2011186" cy="248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Motor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DB46FF6-C559-45F7-A3FD-81C9349DB828}"/>
              </a:ext>
            </a:extLst>
          </p:cNvPr>
          <p:cNvCxnSpPr>
            <a:cxnSpLocks/>
          </p:cNvCxnSpPr>
          <p:nvPr/>
        </p:nvCxnSpPr>
        <p:spPr>
          <a:xfrm flipH="1">
            <a:off x="320084" y="4819973"/>
            <a:ext cx="24584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85BE7DF-2823-4F05-9992-7B4244B2E0F5}"/>
              </a:ext>
            </a:extLst>
          </p:cNvPr>
          <p:cNvCxnSpPr>
            <a:cxnSpLocks/>
          </p:cNvCxnSpPr>
          <p:nvPr/>
        </p:nvCxnSpPr>
        <p:spPr>
          <a:xfrm flipH="1">
            <a:off x="5966697" y="4819973"/>
            <a:ext cx="36962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87FEA7A-E8BE-4C3A-910B-954D66D28DBB}"/>
              </a:ext>
            </a:extLst>
          </p:cNvPr>
          <p:cNvCxnSpPr>
            <a:cxnSpLocks/>
          </p:cNvCxnSpPr>
          <p:nvPr/>
        </p:nvCxnSpPr>
        <p:spPr>
          <a:xfrm flipH="1">
            <a:off x="2778495" y="4819973"/>
            <a:ext cx="318820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688EE31-ED3D-411F-BED3-54AC3056DB02}"/>
              </a:ext>
            </a:extLst>
          </p:cNvPr>
          <p:cNvCxnSpPr>
            <a:cxnSpLocks/>
          </p:cNvCxnSpPr>
          <p:nvPr/>
        </p:nvCxnSpPr>
        <p:spPr>
          <a:xfrm flipH="1">
            <a:off x="2860605" y="3190069"/>
            <a:ext cx="8864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7CFB0F2-FFD1-44D7-9709-A3E6911BC12A}"/>
              </a:ext>
            </a:extLst>
          </p:cNvPr>
          <p:cNvCxnSpPr>
            <a:cxnSpLocks/>
          </p:cNvCxnSpPr>
          <p:nvPr/>
        </p:nvCxnSpPr>
        <p:spPr>
          <a:xfrm flipH="1">
            <a:off x="7795648" y="5096360"/>
            <a:ext cx="199946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EFA716D-6364-4C27-9EF0-D43B45C6D662}"/>
              </a:ext>
            </a:extLst>
          </p:cNvPr>
          <p:cNvSpPr txBox="1"/>
          <p:nvPr/>
        </p:nvSpPr>
        <p:spPr>
          <a:xfrm>
            <a:off x="1052230" y="4971885"/>
            <a:ext cx="1224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Nose Cone: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67DB771-B1BF-4121-8113-4520B3647A76}"/>
              </a:ext>
            </a:extLst>
          </p:cNvPr>
          <p:cNvSpPr txBox="1"/>
          <p:nvPr/>
        </p:nvSpPr>
        <p:spPr>
          <a:xfrm>
            <a:off x="3587732" y="5011212"/>
            <a:ext cx="162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Front Body Tube: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12A1A19-D921-44CA-8AF0-F5235C88DD2B}"/>
              </a:ext>
            </a:extLst>
          </p:cNvPr>
          <p:cNvSpPr txBox="1"/>
          <p:nvPr/>
        </p:nvSpPr>
        <p:spPr>
          <a:xfrm>
            <a:off x="6199331" y="4971885"/>
            <a:ext cx="160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 Body Tube: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C55E7C0-1CCB-464F-94D3-DDA4660EB8A7}"/>
              </a:ext>
            </a:extLst>
          </p:cNvPr>
          <p:cNvSpPr txBox="1"/>
          <p:nvPr/>
        </p:nvSpPr>
        <p:spPr>
          <a:xfrm>
            <a:off x="8155319" y="5280967"/>
            <a:ext cx="1403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Motor: 22.4 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7883B4A-7911-4F6A-8119-181640171EA6}"/>
              </a:ext>
            </a:extLst>
          </p:cNvPr>
          <p:cNvSpPr txBox="1"/>
          <p:nvPr/>
        </p:nvSpPr>
        <p:spPr>
          <a:xfrm>
            <a:off x="2983299" y="2801135"/>
            <a:ext cx="1084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Rover: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A4386BE-8E0B-47BA-B802-BAD5BF8A1276}"/>
              </a:ext>
            </a:extLst>
          </p:cNvPr>
          <p:cNvCxnSpPr>
            <a:cxnSpLocks/>
          </p:cNvCxnSpPr>
          <p:nvPr/>
        </p:nvCxnSpPr>
        <p:spPr>
          <a:xfrm flipH="1">
            <a:off x="327180" y="5747288"/>
            <a:ext cx="96883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F925068-B08C-4379-95E8-77D55BB0A6FD}"/>
              </a:ext>
            </a:extLst>
          </p:cNvPr>
          <p:cNvSpPr txBox="1"/>
          <p:nvPr/>
        </p:nvSpPr>
        <p:spPr>
          <a:xfrm>
            <a:off x="4260450" y="6056420"/>
            <a:ext cx="260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Rocket: 141.14 in.</a:t>
            </a:r>
          </a:p>
        </p:txBody>
      </p:sp>
    </p:spTree>
    <p:extLst>
      <p:ext uri="{BB962C8B-B14F-4D97-AF65-F5344CB8AC3E}">
        <p14:creationId xmlns:p14="http://schemas.microsoft.com/office/powerpoint/2010/main" val="387567526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03299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</a:t>
            </a: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(cont.)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17675" y="1841350"/>
            <a:ext cx="9071100" cy="56268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Total on the pad weight of rocket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cs typeface="Arial"/>
                <a:sym typeface="Arial"/>
              </a:rPr>
              <a:t>With Primary Motor</a:t>
            </a: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52.70 lbs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Secondary Motor: 53.96 lbs</a:t>
            </a:r>
          </a:p>
          <a:p>
            <a:pPr marL="457200" lvl="0">
              <a:lnSpc>
                <a:spcPct val="100000"/>
              </a:lnSpc>
              <a:spcAft>
                <a:spcPts val="0"/>
              </a:spcAft>
              <a:buNone/>
            </a:pP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Location of Center of Pressure (CP) from the tip of the nose cone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101.14 inches 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cs typeface="Arial"/>
                <a:sym typeface="Arial"/>
              </a:rPr>
              <a:t>Location of Center </a:t>
            </a: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 Gravity (CG) from the tip of the nose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Primary motor: 79.92 inches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Backup motor: 81.43 inches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None/>
            </a:pP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Stability Margins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Primary motor: 1.86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Backup motor: 1.73</a:t>
            </a:r>
          </a:p>
          <a:p>
            <a:pPr marL="457200" lv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9849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04762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and Secondary 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503300" y="2047174"/>
            <a:ext cx="4537012" cy="270261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rimary motor selection – Aerotech K1440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will be using active motor retention with an Aeropack Motor Retainer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TWR = 6.2:1 (on pad with motor and using average thrust of motor)</a:t>
            </a: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  <p:sp>
        <p:nvSpPr>
          <p:cNvPr id="5" name="Shape 111">
            <a:extLst>
              <a:ext uri="{FF2B5EF4-FFF2-40B4-BE49-F238E27FC236}">
                <a16:creationId xmlns:a16="http://schemas.microsoft.com/office/drawing/2014/main" id="{B9440E9E-EA01-47B4-B9BD-AF30BD29F997}"/>
              </a:ext>
            </a:extLst>
          </p:cNvPr>
          <p:cNvSpPr txBox="1">
            <a:spLocks/>
          </p:cNvSpPr>
          <p:nvPr/>
        </p:nvSpPr>
        <p:spPr>
          <a:xfrm>
            <a:off x="5038850" y="2047174"/>
            <a:ext cx="4537012" cy="270261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6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457200" indent="-228600">
              <a:lnSpc>
                <a:spcPct val="200000"/>
              </a:lnSpc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Secondary motor selection – Cesaroni 2000 VMAX</a:t>
            </a:r>
          </a:p>
          <a:p>
            <a:pPr marL="45720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will be using active motor retention with an Aeropack Motor Retainer</a:t>
            </a:r>
          </a:p>
          <a:p>
            <a:pPr marL="45720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TWR = 8.6:1 (on pad with motor and using average thrust of motor)</a:t>
            </a:r>
          </a:p>
          <a:p>
            <a:pPr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Font typeface="Lato"/>
              <a:buNone/>
            </a:pP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738F84-8757-41D7-ADDC-F8FFBEB79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65" y="5616847"/>
            <a:ext cx="9379570" cy="49719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3237" y="-52925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04762" y="2012050"/>
            <a:ext cx="9071100" cy="50673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marR="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Document method of initiating recovery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Electronics Bay is used for ejection charge initiations.</a:t>
            </a:r>
            <a:endParaRPr dirty="0">
              <a:solidFill>
                <a:schemeClr val="dk2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Parachute</a:t>
            </a:r>
          </a:p>
          <a:p>
            <a:pPr marL="914400" lvl="1" indent="-3302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10 ft Iris Ultra parachute from Fruity Chutes for main parachute, and 72 inch elliptical for drogue parachute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3020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The drogue is as large as it is to reduce the decent rate enough for the rover to be able to deploy safely.</a:t>
            </a:r>
          </a:p>
          <a:p>
            <a:pPr marL="914400" lvl="1" indent="-33020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main, a safe decent is less than 20ft/s. We used RockSim to calculate the decent rate.</a:t>
            </a:r>
          </a:p>
          <a:p>
            <a:pPr marL="914400" lvl="1" indent="-3302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protect the parachutes, Nomex deployment bags will be used.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3237" y="-52925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Recovery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04762" y="5099641"/>
            <a:ext cx="9071100" cy="1881465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819150" lvl="1" indent="-285750"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  <a:latin typeface="Arial"/>
                <a:cs typeface="Arial"/>
              </a:rPr>
              <a:t>7/16 inch tubular Kevlar, 1200 lb. max</a:t>
            </a:r>
          </a:p>
          <a:p>
            <a:pPr marL="860425" lvl="1" indent="-327025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  <a:latin typeface="Arial"/>
                <a:cs typeface="Arial"/>
              </a:rPr>
              <a:t>Swivel and quick links. 880 lbs. max</a:t>
            </a:r>
          </a:p>
          <a:p>
            <a:pPr marL="860425" lvl="1" indent="-327025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U-Bolts are mounted to the E-bay bulkheads with washers and lock nuts, and then epoxy overtop. This stops the nuts from coming loose, or anything un-attaching</a:t>
            </a:r>
            <a:endParaRPr lang="en-US" sz="1600" dirty="0">
              <a:solidFill>
                <a:schemeClr val="bg2"/>
              </a:solidFill>
              <a:latin typeface="Arial"/>
              <a:cs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bg2"/>
                </a:solidFill>
              </a:rPr>
              <a:t>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1ECB57-C854-41CA-983B-033AA840C893}"/>
              </a:ext>
            </a:extLst>
          </p:cNvPr>
          <p:cNvSpPr>
            <a:spLocks/>
          </p:cNvSpPr>
          <p:nvPr/>
        </p:nvSpPr>
        <p:spPr>
          <a:xfrm>
            <a:off x="8781871" y="3439469"/>
            <a:ext cx="40353" cy="43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F3495A8-31CD-4F14-867E-53850B8A01B1}"/>
              </a:ext>
            </a:extLst>
          </p:cNvPr>
          <p:cNvSpPr>
            <a:spLocks/>
          </p:cNvSpPr>
          <p:nvPr/>
        </p:nvSpPr>
        <p:spPr>
          <a:xfrm>
            <a:off x="340558" y="3453149"/>
            <a:ext cx="1275015" cy="186640"/>
          </a:xfrm>
          <a:custGeom>
            <a:avLst/>
            <a:gdLst>
              <a:gd name="connsiteX0" fmla="*/ 2278251 w 2278251"/>
              <a:gd name="connsiteY0" fmla="*/ 0 h 325464"/>
              <a:gd name="connsiteX1" fmla="*/ 1084882 w 2278251"/>
              <a:gd name="connsiteY1" fmla="*/ 92989 h 325464"/>
              <a:gd name="connsiteX2" fmla="*/ 0 w 2278251"/>
              <a:gd name="connsiteY2" fmla="*/ 32546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251" h="325464">
                <a:moveTo>
                  <a:pt x="2278251" y="0"/>
                </a:moveTo>
                <a:cubicBezTo>
                  <a:pt x="1871420" y="19372"/>
                  <a:pt x="1464590" y="38745"/>
                  <a:pt x="1084882" y="92989"/>
                </a:cubicBezTo>
                <a:cubicBezTo>
                  <a:pt x="705174" y="147233"/>
                  <a:pt x="352587" y="236348"/>
                  <a:pt x="0" y="325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07B2E8C-3FC8-4187-A38F-068D5F7E2CE3}"/>
              </a:ext>
            </a:extLst>
          </p:cNvPr>
          <p:cNvSpPr>
            <a:spLocks/>
          </p:cNvSpPr>
          <p:nvPr/>
        </p:nvSpPr>
        <p:spPr>
          <a:xfrm flipV="1">
            <a:off x="341745" y="3646151"/>
            <a:ext cx="1229204" cy="247913"/>
          </a:xfrm>
          <a:custGeom>
            <a:avLst/>
            <a:gdLst>
              <a:gd name="connsiteX0" fmla="*/ 2278251 w 2278251"/>
              <a:gd name="connsiteY0" fmla="*/ 0 h 325464"/>
              <a:gd name="connsiteX1" fmla="*/ 1084882 w 2278251"/>
              <a:gd name="connsiteY1" fmla="*/ 92989 h 325464"/>
              <a:gd name="connsiteX2" fmla="*/ 0 w 2278251"/>
              <a:gd name="connsiteY2" fmla="*/ 32546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251" h="325464">
                <a:moveTo>
                  <a:pt x="2278251" y="0"/>
                </a:moveTo>
                <a:cubicBezTo>
                  <a:pt x="1871420" y="19372"/>
                  <a:pt x="1464590" y="38745"/>
                  <a:pt x="1084882" y="92989"/>
                </a:cubicBezTo>
                <a:cubicBezTo>
                  <a:pt x="705174" y="147233"/>
                  <a:pt x="352587" y="236348"/>
                  <a:pt x="0" y="325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E337B9-BDC7-4BE5-BD83-F72DC88C33BE}"/>
              </a:ext>
            </a:extLst>
          </p:cNvPr>
          <p:cNvSpPr>
            <a:spLocks/>
          </p:cNvSpPr>
          <p:nvPr/>
        </p:nvSpPr>
        <p:spPr>
          <a:xfrm>
            <a:off x="2301918" y="4141774"/>
            <a:ext cx="699718" cy="4254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Rover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8F677-C836-42BE-A4A4-4D9B2549CBB3}"/>
              </a:ext>
            </a:extLst>
          </p:cNvPr>
          <p:cNvSpPr>
            <a:spLocks/>
          </p:cNvSpPr>
          <p:nvPr/>
        </p:nvSpPr>
        <p:spPr>
          <a:xfrm>
            <a:off x="5301844" y="3485632"/>
            <a:ext cx="94317" cy="441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4D4B24-4725-4C9A-82EE-EBB2D3435E14}"/>
              </a:ext>
            </a:extLst>
          </p:cNvPr>
          <p:cNvSpPr>
            <a:spLocks/>
          </p:cNvSpPr>
          <p:nvPr/>
        </p:nvSpPr>
        <p:spPr>
          <a:xfrm>
            <a:off x="1999701" y="823009"/>
            <a:ext cx="1304152" cy="1330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Main Chute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93ADA-21AF-4591-990F-6B2D7631A474}"/>
              </a:ext>
            </a:extLst>
          </p:cNvPr>
          <p:cNvSpPr>
            <a:spLocks/>
          </p:cNvSpPr>
          <p:nvPr/>
        </p:nvSpPr>
        <p:spPr>
          <a:xfrm>
            <a:off x="6594842" y="1508565"/>
            <a:ext cx="1045822" cy="6447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Drogue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Chute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DE6973-4B2B-48FA-A7C7-B620CAF91CE8}"/>
              </a:ext>
            </a:extLst>
          </p:cNvPr>
          <p:cNvSpPr>
            <a:spLocks/>
          </p:cNvSpPr>
          <p:nvPr/>
        </p:nvSpPr>
        <p:spPr>
          <a:xfrm>
            <a:off x="9161353" y="3424783"/>
            <a:ext cx="40353" cy="43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FD37E-637B-457C-9C7A-CDADF57DAE51}"/>
              </a:ext>
            </a:extLst>
          </p:cNvPr>
          <p:cNvSpPr>
            <a:spLocks/>
          </p:cNvSpPr>
          <p:nvPr/>
        </p:nvSpPr>
        <p:spPr>
          <a:xfrm>
            <a:off x="9530541" y="3424783"/>
            <a:ext cx="40353" cy="43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1FC277-A556-4D8B-A9F8-4A66D5987B07}"/>
              </a:ext>
            </a:extLst>
          </p:cNvPr>
          <p:cNvSpPr>
            <a:spLocks/>
          </p:cNvSpPr>
          <p:nvPr/>
        </p:nvSpPr>
        <p:spPr>
          <a:xfrm>
            <a:off x="8707264" y="3580201"/>
            <a:ext cx="1005594" cy="12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A40877-3207-40F3-8D6C-8D404E8679E6}"/>
              </a:ext>
            </a:extLst>
          </p:cNvPr>
          <p:cNvSpPr>
            <a:spLocks/>
          </p:cNvSpPr>
          <p:nvPr/>
        </p:nvSpPr>
        <p:spPr>
          <a:xfrm flipV="1">
            <a:off x="3629934" y="3490477"/>
            <a:ext cx="1685391" cy="43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C54211-F78C-4D53-A18F-6CAD8B2FD882}"/>
              </a:ext>
            </a:extLst>
          </p:cNvPr>
          <p:cNvSpPr>
            <a:spLocks/>
          </p:cNvSpPr>
          <p:nvPr/>
        </p:nvSpPr>
        <p:spPr>
          <a:xfrm flipV="1">
            <a:off x="7928273" y="3406572"/>
            <a:ext cx="1685391" cy="43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3ADE0859-9C6A-438D-8273-93E04483935B}"/>
              </a:ext>
            </a:extLst>
          </p:cNvPr>
          <p:cNvSpPr>
            <a:spLocks/>
          </p:cNvSpPr>
          <p:nvPr/>
        </p:nvSpPr>
        <p:spPr>
          <a:xfrm flipH="1" flipV="1">
            <a:off x="9151379" y="3089691"/>
            <a:ext cx="674276" cy="307776"/>
          </a:xfrm>
          <a:prstGeom prst="parallelogram">
            <a:avLst>
              <a:gd name="adj" fmla="val 983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2" name="Parallelogram 31">
            <a:extLst>
              <a:ext uri="{FF2B5EF4-FFF2-40B4-BE49-F238E27FC236}">
                <a16:creationId xmlns:a16="http://schemas.microsoft.com/office/drawing/2014/main" id="{8C7F36AF-18C2-4A92-A178-4244DD6AE01F}"/>
              </a:ext>
            </a:extLst>
          </p:cNvPr>
          <p:cNvSpPr>
            <a:spLocks/>
          </p:cNvSpPr>
          <p:nvPr/>
        </p:nvSpPr>
        <p:spPr>
          <a:xfrm flipH="1">
            <a:off x="9181530" y="3756485"/>
            <a:ext cx="674276" cy="310431"/>
          </a:xfrm>
          <a:prstGeom prst="parallelogram">
            <a:avLst>
              <a:gd name="adj" fmla="val 983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89644C6-D3B1-4C43-BAAF-9200E1F252F5}"/>
              </a:ext>
            </a:extLst>
          </p:cNvPr>
          <p:cNvCxnSpPr>
            <a:cxnSpLocks/>
            <a:stCxn id="7" idx="0"/>
          </p:cNvCxnSpPr>
          <p:nvPr/>
        </p:nvCxnSpPr>
        <p:spPr>
          <a:xfrm flipH="1">
            <a:off x="1599240" y="3453149"/>
            <a:ext cx="16333" cy="419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B11B66-2A49-4F11-8276-ED4A926570F6}"/>
              </a:ext>
            </a:extLst>
          </p:cNvPr>
          <p:cNvCxnSpPr>
            <a:endCxn id="11" idx="2"/>
          </p:cNvCxnSpPr>
          <p:nvPr/>
        </p:nvCxnSpPr>
        <p:spPr>
          <a:xfrm flipV="1">
            <a:off x="1570949" y="2153334"/>
            <a:ext cx="1080828" cy="151491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5C3554-C20B-431E-B01D-4BCC6458EAE8}"/>
              </a:ext>
            </a:extLst>
          </p:cNvPr>
          <p:cNvCxnSpPr>
            <a:stCxn id="29" idx="1"/>
            <a:endCxn id="11" idx="2"/>
          </p:cNvCxnSpPr>
          <p:nvPr/>
        </p:nvCxnSpPr>
        <p:spPr>
          <a:xfrm flipH="1" flipV="1">
            <a:off x="2651777" y="2153334"/>
            <a:ext cx="978157" cy="155705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D5C0DD-F11A-418D-B0FD-3227640198FA}"/>
              </a:ext>
            </a:extLst>
          </p:cNvPr>
          <p:cNvCxnSpPr>
            <a:cxnSpLocks/>
            <a:stCxn id="10" idx="3"/>
            <a:endCxn id="12" idx="2"/>
          </p:cNvCxnSpPr>
          <p:nvPr/>
        </p:nvCxnSpPr>
        <p:spPr>
          <a:xfrm flipV="1">
            <a:off x="5396161" y="2153331"/>
            <a:ext cx="1721592" cy="155324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F28B78-8434-43BA-B85A-0B0427C58690}"/>
              </a:ext>
            </a:extLst>
          </p:cNvPr>
          <p:cNvCxnSpPr>
            <a:cxnSpLocks/>
            <a:stCxn id="30" idx="1"/>
            <a:endCxn id="12" idx="2"/>
          </p:cNvCxnSpPr>
          <p:nvPr/>
        </p:nvCxnSpPr>
        <p:spPr>
          <a:xfrm flipH="1" flipV="1">
            <a:off x="7117753" y="2153331"/>
            <a:ext cx="810520" cy="147315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13361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04837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 Electronics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504825" y="1967125"/>
            <a:ext cx="8930400" cy="54096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commercial altimeter(s) that will be used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Stratologger CF from PerfectFlite</a:t>
            </a:r>
          </a:p>
          <a:p>
            <a:pPr marL="457200" marR="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lang="en-US" sz="11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-US" sz="140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Show wiring diagram of altimeters </a:t>
            </a: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charges</a:t>
            </a:r>
          </a:p>
          <a:p>
            <a:pPr marL="457200" marR="0" lvl="0" indent="-31750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endParaRPr lang="en-US" sz="140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32745-6B52-4BC4-A156-6F6DAEFC784E}"/>
              </a:ext>
            </a:extLst>
          </p:cNvPr>
          <p:cNvSpPr/>
          <p:nvPr/>
        </p:nvSpPr>
        <p:spPr>
          <a:xfrm>
            <a:off x="2806058" y="6204834"/>
            <a:ext cx="4432515" cy="1549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F381E5-F1DC-40F0-A9D8-55E7FAD0743A}"/>
              </a:ext>
            </a:extLst>
          </p:cNvPr>
          <p:cNvSpPr/>
          <p:nvPr/>
        </p:nvSpPr>
        <p:spPr>
          <a:xfrm>
            <a:off x="2465095" y="5059709"/>
            <a:ext cx="5096790" cy="1410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946C3F6-6F8F-4679-BB9F-FEC6D28435FB}"/>
              </a:ext>
            </a:extLst>
          </p:cNvPr>
          <p:cNvSpPr/>
          <p:nvPr/>
        </p:nvSpPr>
        <p:spPr>
          <a:xfrm>
            <a:off x="1953651" y="5958611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1666AB-039C-49F2-800A-8C8759A4D98A}"/>
              </a:ext>
            </a:extLst>
          </p:cNvPr>
          <p:cNvSpPr/>
          <p:nvPr/>
        </p:nvSpPr>
        <p:spPr>
          <a:xfrm>
            <a:off x="1953651" y="5308557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BF2CA49-285A-47C0-A3BD-516CD530A749}"/>
              </a:ext>
            </a:extLst>
          </p:cNvPr>
          <p:cNvSpPr/>
          <p:nvPr/>
        </p:nvSpPr>
        <p:spPr>
          <a:xfrm>
            <a:off x="7579536" y="5880347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6605BF-7AEF-4432-8545-4330F8547A74}"/>
              </a:ext>
            </a:extLst>
          </p:cNvPr>
          <p:cNvSpPr/>
          <p:nvPr/>
        </p:nvSpPr>
        <p:spPr>
          <a:xfrm>
            <a:off x="7579536" y="5230293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E705C724-5917-4E3A-A13B-F9485FB7E58C}"/>
              </a:ext>
            </a:extLst>
          </p:cNvPr>
          <p:cNvSpPr/>
          <p:nvPr/>
        </p:nvSpPr>
        <p:spPr>
          <a:xfrm>
            <a:off x="2139631" y="5308557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4D1EDE1A-B13F-4DE1-A62F-F1AE5CAE456B}"/>
              </a:ext>
            </a:extLst>
          </p:cNvPr>
          <p:cNvSpPr/>
          <p:nvPr/>
        </p:nvSpPr>
        <p:spPr>
          <a:xfrm>
            <a:off x="2104329" y="5956963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4B6EF8C8-115C-44CD-89E8-CDCA738C223A}"/>
              </a:ext>
            </a:extLst>
          </p:cNvPr>
          <p:cNvSpPr/>
          <p:nvPr/>
        </p:nvSpPr>
        <p:spPr>
          <a:xfrm flipH="1">
            <a:off x="7607290" y="5230293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D0AC995F-A235-4F1C-9E13-55FD6F7D8C24}"/>
              </a:ext>
            </a:extLst>
          </p:cNvPr>
          <p:cNvSpPr/>
          <p:nvPr/>
        </p:nvSpPr>
        <p:spPr>
          <a:xfrm flipH="1">
            <a:off x="7607289" y="5880347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586A7-3F9A-43E6-B381-63A41DFED98E}"/>
              </a:ext>
            </a:extLst>
          </p:cNvPr>
          <p:cNvSpPr/>
          <p:nvPr/>
        </p:nvSpPr>
        <p:spPr>
          <a:xfrm>
            <a:off x="3178017" y="6022052"/>
            <a:ext cx="1038387" cy="2138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Altimeter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608508-7C02-44C8-B44D-98F75F033D5E}"/>
              </a:ext>
            </a:extLst>
          </p:cNvPr>
          <p:cNvSpPr/>
          <p:nvPr/>
        </p:nvSpPr>
        <p:spPr>
          <a:xfrm>
            <a:off x="5299663" y="6022051"/>
            <a:ext cx="1038387" cy="2138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Altimeter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B9A5AF-FC4A-4661-9D41-7C8FC8D9B91B}"/>
              </a:ext>
            </a:extLst>
          </p:cNvPr>
          <p:cNvSpPr txBox="1"/>
          <p:nvPr/>
        </p:nvSpPr>
        <p:spPr>
          <a:xfrm>
            <a:off x="808929" y="5308557"/>
            <a:ext cx="16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Primary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334B37-5EB8-4B82-ACCA-442F8D010066}"/>
              </a:ext>
            </a:extLst>
          </p:cNvPr>
          <p:cNvSpPr txBox="1"/>
          <p:nvPr/>
        </p:nvSpPr>
        <p:spPr>
          <a:xfrm>
            <a:off x="504825" y="6003677"/>
            <a:ext cx="16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Secondary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65884A-5C70-4CB5-8B31-66901144C768}"/>
              </a:ext>
            </a:extLst>
          </p:cNvPr>
          <p:cNvSpPr txBox="1"/>
          <p:nvPr/>
        </p:nvSpPr>
        <p:spPr>
          <a:xfrm>
            <a:off x="8118734" y="5200610"/>
            <a:ext cx="16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Drogue Primary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7EC06E-5DB1-4564-B989-A32D58A98CCB}"/>
              </a:ext>
            </a:extLst>
          </p:cNvPr>
          <p:cNvSpPr txBox="1"/>
          <p:nvPr/>
        </p:nvSpPr>
        <p:spPr>
          <a:xfrm>
            <a:off x="8073329" y="5880347"/>
            <a:ext cx="1762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Drogue Secondary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BE9116-6BAE-414B-8DB2-691B6D4C9217}"/>
              </a:ext>
            </a:extLst>
          </p:cNvPr>
          <p:cNvCxnSpPr>
            <a:stCxn id="6" idx="1"/>
            <a:endCxn id="12" idx="3"/>
          </p:cNvCxnSpPr>
          <p:nvPr/>
        </p:nvCxnSpPr>
        <p:spPr>
          <a:xfrm flipH="1" flipV="1">
            <a:off x="2447444" y="6080390"/>
            <a:ext cx="730573" cy="4860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25DCDF4-A0BB-4CD4-B686-D4D64890FB65}"/>
              </a:ext>
            </a:extLst>
          </p:cNvPr>
          <p:cNvCxnSpPr>
            <a:stCxn id="16" idx="1"/>
            <a:endCxn id="7" idx="3"/>
          </p:cNvCxnSpPr>
          <p:nvPr/>
        </p:nvCxnSpPr>
        <p:spPr>
          <a:xfrm flipH="1" flipV="1">
            <a:off x="2465095" y="5462446"/>
            <a:ext cx="2834568" cy="66654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A7DBFAA-7C12-458F-8FE5-C00ACA2803E8}"/>
              </a:ext>
            </a:extLst>
          </p:cNvPr>
          <p:cNvCxnSpPr>
            <a:stCxn id="16" idx="3"/>
            <a:endCxn id="10" idx="1"/>
          </p:cNvCxnSpPr>
          <p:nvPr/>
        </p:nvCxnSpPr>
        <p:spPr>
          <a:xfrm flipV="1">
            <a:off x="6338050" y="5430896"/>
            <a:ext cx="1241486" cy="698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1B660F-5067-4587-9301-EB927E6BFB54}"/>
              </a:ext>
            </a:extLst>
          </p:cNvPr>
          <p:cNvSpPr/>
          <p:nvPr/>
        </p:nvSpPr>
        <p:spPr>
          <a:xfrm>
            <a:off x="4231037" y="5594775"/>
            <a:ext cx="3320745" cy="485615"/>
          </a:xfrm>
          <a:custGeom>
            <a:avLst/>
            <a:gdLst>
              <a:gd name="connsiteX0" fmla="*/ 0 w 3549251"/>
              <a:gd name="connsiteY0" fmla="*/ 511557 h 515177"/>
              <a:gd name="connsiteX1" fmla="*/ 1503336 w 3549251"/>
              <a:gd name="connsiteY1" fmla="*/ 113 h 515177"/>
              <a:gd name="connsiteX2" fmla="*/ 3378631 w 3549251"/>
              <a:gd name="connsiteY2" fmla="*/ 465062 h 515177"/>
              <a:gd name="connsiteX3" fmla="*/ 3347634 w 3549251"/>
              <a:gd name="connsiteY3" fmla="*/ 480561 h 51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9251" h="515177">
                <a:moveTo>
                  <a:pt x="0" y="511557"/>
                </a:moveTo>
                <a:cubicBezTo>
                  <a:pt x="470115" y="259709"/>
                  <a:pt x="940231" y="7862"/>
                  <a:pt x="1503336" y="113"/>
                </a:cubicBezTo>
                <a:cubicBezTo>
                  <a:pt x="2066441" y="-7636"/>
                  <a:pt x="3071248" y="384987"/>
                  <a:pt x="3378631" y="465062"/>
                </a:cubicBezTo>
                <a:cubicBezTo>
                  <a:pt x="3686014" y="545137"/>
                  <a:pt x="3516824" y="512849"/>
                  <a:pt x="3347634" y="480561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04837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 Electronics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504825" y="1967125"/>
            <a:ext cx="8930400" cy="54096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Three ½ inch portholes were drilled 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altimeter will be prepared by replacing batteries within an hour before launch, and testing continuity. 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Drogue – 13 grams of black powder was tested and was successful</a:t>
            </a:r>
          </a:p>
          <a:p>
            <a:pPr marL="457200" lvl="0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Main – 7 grams of black powder was tested and was successful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Drogue – 3607 in^2</a:t>
            </a:r>
          </a:p>
          <a:p>
            <a:pPr marL="457200" lvl="0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Main – 1973 in^2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</a:p>
          <a:p>
            <a:pPr marL="914400" lvl="1" indent="-31750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shear pins – 0.075” (x3)</a:t>
            </a:r>
          </a:p>
          <a:p>
            <a:pPr marL="425450" indent="-285750">
              <a:lnSpc>
                <a:spcPct val="200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3448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12921</TotalTime>
  <Words>657</Words>
  <Application>Microsoft Office PowerPoint</Application>
  <PresentationFormat>Custom</PresentationFormat>
  <Paragraphs>110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Times New Roman</vt:lpstr>
      <vt:lpstr>Arial Black</vt:lpstr>
      <vt:lpstr>Lato</vt:lpstr>
      <vt:lpstr>Raleway</vt:lpstr>
      <vt:lpstr>Noto Sans Symbols</vt:lpstr>
      <vt:lpstr>Streamline</vt:lpstr>
      <vt:lpstr>Mars Rover Rocket Safety Document</vt:lpstr>
      <vt:lpstr>Rocket Design </vt:lpstr>
      <vt:lpstr>Rocket Design </vt:lpstr>
      <vt:lpstr>Rocket Design (cont.) </vt:lpstr>
      <vt:lpstr>Primary and Secondary Motors</vt:lpstr>
      <vt:lpstr>Recovery</vt:lpstr>
      <vt:lpstr>Recovery</vt:lpstr>
      <vt:lpstr>Recovery Electronics</vt:lpstr>
      <vt:lpstr>Recovery Electronics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Altitude Safety Document</dc:title>
  <dc:creator>Smith family</dc:creator>
  <cp:lastModifiedBy>Adam.J.Winchell</cp:lastModifiedBy>
  <cp:revision>39</cp:revision>
  <dcterms:modified xsi:type="dcterms:W3CDTF">2018-02-02T13:38:07Z</dcterms:modified>
</cp:coreProperties>
</file>