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91" r:id="rId3"/>
    <p:sldId id="292" r:id="rId4"/>
    <p:sldId id="270"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64" r:id="rId24"/>
    <p:sldId id="265" r:id="rId25"/>
    <p:sldId id="266" r:id="rId26"/>
    <p:sldId id="267" r:id="rId27"/>
    <p:sldId id="269" r:id="rId28"/>
    <p:sldId id="268" r:id="rId29"/>
    <p:sldId id="262" r:id="rId30"/>
    <p:sldId id="263" r:id="rId31"/>
    <p:sldId id="293" r:id="rId32"/>
    <p:sldId id="258" r:id="rId33"/>
    <p:sldId id="259" r:id="rId34"/>
    <p:sldId id="260" r:id="rId35"/>
    <p:sldId id="261" r:id="rId36"/>
    <p:sldId id="272" r:id="rId37"/>
    <p:sldId id="295" r:id="rId38"/>
    <p:sldId id="294" r:id="rId39"/>
    <p:sldId id="296" r:id="rId40"/>
    <p:sldId id="297" r:id="rId41"/>
    <p:sldId id="298"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42" autoAdjust="0"/>
    <p:restoredTop sz="94660"/>
  </p:normalViewPr>
  <p:slideViewPr>
    <p:cSldViewPr snapToGrid="0">
      <p:cViewPr varScale="1">
        <p:scale>
          <a:sx n="104" d="100"/>
          <a:sy n="104" d="100"/>
        </p:scale>
        <p:origin x="1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sgfile3\home$\BosakR$\Bosak%202016\SLI\2016.2017%20Project%20Triton\2017GANTT%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Start Date</c:v>
                </c:pt>
              </c:strCache>
            </c:strRef>
          </c:tx>
          <c:spPr>
            <a:noFill/>
            <a:ln>
              <a:noFill/>
            </a:ln>
            <a:effectLst/>
          </c:spPr>
          <c:invertIfNegative val="0"/>
          <c:cat>
            <c:strRef>
              <c:f>Sheet1!$A$2:$A$15</c:f>
              <c:strCache>
                <c:ptCount val="14"/>
                <c:pt idx="0">
                  <c:v>Proposal</c:v>
                </c:pt>
                <c:pt idx="1">
                  <c:v>Cotton Candy Sales</c:v>
                </c:pt>
                <c:pt idx="2">
                  <c:v>Fall Paint Night</c:v>
                </c:pt>
                <c:pt idx="3">
                  <c:v>PDR Writing</c:v>
                </c:pt>
                <c:pt idx="4">
                  <c:v>Black Squirrel Fundraising</c:v>
                </c:pt>
                <c:pt idx="5">
                  <c:v>Bonus Books</c:v>
                </c:pt>
                <c:pt idx="6">
                  <c:v>Sub-scale Construction</c:v>
                </c:pt>
                <c:pt idx="7">
                  <c:v>Sub-Scale Flight</c:v>
                </c:pt>
                <c:pt idx="8">
                  <c:v>Full-Scale Construction</c:v>
                </c:pt>
                <c:pt idx="9">
                  <c:v>CDR Writing</c:v>
                </c:pt>
                <c:pt idx="10">
                  <c:v>Full-Scale Flights</c:v>
                </c:pt>
                <c:pt idx="11">
                  <c:v>Spring Paint Night</c:v>
                </c:pt>
                <c:pt idx="12">
                  <c:v>Nuts About Granola</c:v>
                </c:pt>
                <c:pt idx="13">
                  <c:v>FRR Writing</c:v>
                </c:pt>
              </c:strCache>
            </c:strRef>
          </c:cat>
          <c:val>
            <c:numRef>
              <c:f>Sheet1!$B$2:$B$15</c:f>
              <c:numCache>
                <c:formatCode>d\-mmm</c:formatCode>
                <c:ptCount val="14"/>
                <c:pt idx="0">
                  <c:v>42606</c:v>
                </c:pt>
                <c:pt idx="1">
                  <c:v>42640</c:v>
                </c:pt>
                <c:pt idx="2" formatCode="m/d/yyyy">
                  <c:v>42644</c:v>
                </c:pt>
                <c:pt idx="3">
                  <c:v>42657</c:v>
                </c:pt>
                <c:pt idx="4">
                  <c:v>42658</c:v>
                </c:pt>
                <c:pt idx="5">
                  <c:v>42669</c:v>
                </c:pt>
                <c:pt idx="6">
                  <c:v>42681</c:v>
                </c:pt>
                <c:pt idx="7">
                  <c:v>42693</c:v>
                </c:pt>
                <c:pt idx="8">
                  <c:v>42695</c:v>
                </c:pt>
                <c:pt idx="9">
                  <c:v>42704</c:v>
                </c:pt>
                <c:pt idx="10">
                  <c:v>42749</c:v>
                </c:pt>
                <c:pt idx="11" formatCode="m/d/yyyy">
                  <c:v>42738</c:v>
                </c:pt>
                <c:pt idx="12" formatCode="m/d/yyyy">
                  <c:v>42738</c:v>
                </c:pt>
                <c:pt idx="13">
                  <c:v>42774</c:v>
                </c:pt>
              </c:numCache>
            </c:numRef>
          </c:val>
        </c:ser>
        <c:ser>
          <c:idx val="1"/>
          <c:order val="1"/>
          <c:tx>
            <c:strRef>
              <c:f>Sheet1!$C$1</c:f>
              <c:strCache>
                <c:ptCount val="1"/>
                <c:pt idx="0">
                  <c:v>Duration</c:v>
                </c:pt>
              </c:strCache>
            </c:strRef>
          </c:tx>
          <c:spPr>
            <a:solidFill>
              <a:srgbClr val="7030A0"/>
            </a:solidFill>
            <a:ln>
              <a:solidFill>
                <a:schemeClr val="accent1"/>
              </a:solidFill>
            </a:ln>
            <a:effectLst/>
          </c:spPr>
          <c:invertIfNegative val="0"/>
          <c:cat>
            <c:strRef>
              <c:f>Sheet1!$A$2:$A$15</c:f>
              <c:strCache>
                <c:ptCount val="14"/>
                <c:pt idx="0">
                  <c:v>Proposal</c:v>
                </c:pt>
                <c:pt idx="1">
                  <c:v>Cotton Candy Sales</c:v>
                </c:pt>
                <c:pt idx="2">
                  <c:v>Fall Paint Night</c:v>
                </c:pt>
                <c:pt idx="3">
                  <c:v>PDR Writing</c:v>
                </c:pt>
                <c:pt idx="4">
                  <c:v>Black Squirrel Fundraising</c:v>
                </c:pt>
                <c:pt idx="5">
                  <c:v>Bonus Books</c:v>
                </c:pt>
                <c:pt idx="6">
                  <c:v>Sub-scale Construction</c:v>
                </c:pt>
                <c:pt idx="7">
                  <c:v>Sub-Scale Flight</c:v>
                </c:pt>
                <c:pt idx="8">
                  <c:v>Full-Scale Construction</c:v>
                </c:pt>
                <c:pt idx="9">
                  <c:v>CDR Writing</c:v>
                </c:pt>
                <c:pt idx="10">
                  <c:v>Full-Scale Flights</c:v>
                </c:pt>
                <c:pt idx="11">
                  <c:v>Spring Paint Night</c:v>
                </c:pt>
                <c:pt idx="12">
                  <c:v>Nuts About Granola</c:v>
                </c:pt>
                <c:pt idx="13">
                  <c:v>FRR Writing</c:v>
                </c:pt>
              </c:strCache>
            </c:strRef>
          </c:cat>
          <c:val>
            <c:numRef>
              <c:f>Sheet1!$C$2:$C$15</c:f>
              <c:numCache>
                <c:formatCode>General</c:formatCode>
                <c:ptCount val="14"/>
                <c:pt idx="0">
                  <c:v>37</c:v>
                </c:pt>
                <c:pt idx="1">
                  <c:v>31</c:v>
                </c:pt>
                <c:pt idx="2">
                  <c:v>24</c:v>
                </c:pt>
                <c:pt idx="3">
                  <c:v>20</c:v>
                </c:pt>
                <c:pt idx="4">
                  <c:v>31</c:v>
                </c:pt>
                <c:pt idx="5">
                  <c:v>14</c:v>
                </c:pt>
                <c:pt idx="6">
                  <c:v>11</c:v>
                </c:pt>
                <c:pt idx="7">
                  <c:v>22</c:v>
                </c:pt>
                <c:pt idx="8">
                  <c:v>111</c:v>
                </c:pt>
                <c:pt idx="9">
                  <c:v>44</c:v>
                </c:pt>
                <c:pt idx="10">
                  <c:v>57</c:v>
                </c:pt>
                <c:pt idx="11">
                  <c:v>63</c:v>
                </c:pt>
                <c:pt idx="12">
                  <c:v>60</c:v>
                </c:pt>
                <c:pt idx="13">
                  <c:v>28</c:v>
                </c:pt>
              </c:numCache>
            </c:numRef>
          </c:val>
        </c:ser>
        <c:dLbls>
          <c:showLegendKey val="0"/>
          <c:showVal val="0"/>
          <c:showCatName val="0"/>
          <c:showSerName val="0"/>
          <c:showPercent val="0"/>
          <c:showBubbleSize val="0"/>
        </c:dLbls>
        <c:gapWidth val="10"/>
        <c:overlap val="100"/>
        <c:axId val="133961968"/>
        <c:axId val="133964320"/>
      </c:barChart>
      <c:catAx>
        <c:axId val="1339619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964320"/>
        <c:crosses val="autoZero"/>
        <c:auto val="1"/>
        <c:lblAlgn val="ctr"/>
        <c:lblOffset val="100"/>
        <c:noMultiLvlLbl val="0"/>
      </c:catAx>
      <c:valAx>
        <c:axId val="133964320"/>
        <c:scaling>
          <c:orientation val="minMax"/>
          <c:min val="42606"/>
        </c:scaling>
        <c:delete val="0"/>
        <c:axPos val="t"/>
        <c:majorGridlines>
          <c:spPr>
            <a:ln w="9525" cap="flat" cmpd="sng" algn="ctr">
              <a:solidFill>
                <a:schemeClr val="tx1">
                  <a:lumMod val="15000"/>
                  <a:lumOff val="85000"/>
                </a:schemeClr>
              </a:solidFill>
              <a:round/>
            </a:ln>
            <a:effectLst/>
          </c:spPr>
        </c:majorGridlines>
        <c:numFmt formatCode="d\-mmm"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96196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8F5D2-D991-489F-9D71-E0E57D19E06D}" type="datetimeFigureOut">
              <a:rPr lang="en-US" smtClean="0"/>
              <a:t>2/1/2017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B1B4B-7E91-4A8A-8C6A-0D06F51AB917}" type="slidenum">
              <a:rPr lang="en-US" smtClean="0"/>
              <a:t>‹#›</a:t>
            </a:fld>
            <a:endParaRPr lang="en-US" dirty="0"/>
          </a:p>
        </p:txBody>
      </p:sp>
    </p:spTree>
    <p:extLst>
      <p:ext uri="{BB962C8B-B14F-4D97-AF65-F5344CB8AC3E}">
        <p14:creationId xmlns:p14="http://schemas.microsoft.com/office/powerpoint/2010/main" val="1927586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666592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3899539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369405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3653636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86043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3604087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3404023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1657697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3559231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272823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4101252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4273541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32F39E-DBBB-4C95-B4D7-C4841C1C0E31}" type="datetimeFigureOut">
              <a:rPr lang="en-US" smtClean="0"/>
              <a:t>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E3AD6-6DF9-482D-B1DB-EF859D6814F8}" type="slidenum">
              <a:rPr lang="en-US" smtClean="0"/>
              <a:t>‹#›</a:t>
            </a:fld>
            <a:endParaRPr lang="en-US" dirty="0"/>
          </a:p>
        </p:txBody>
      </p:sp>
    </p:spTree>
    <p:extLst>
      <p:ext uri="{BB962C8B-B14F-4D97-AF65-F5344CB8AC3E}">
        <p14:creationId xmlns:p14="http://schemas.microsoft.com/office/powerpoint/2010/main" val="4050431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2F39E-DBBB-4C95-B4D7-C4841C1C0E31}" type="datetimeFigureOut">
              <a:rPr lang="en-US" smtClean="0"/>
              <a:t>2/1/2017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E3AD6-6DF9-482D-B1DB-EF859D6814F8}" type="slidenum">
              <a:rPr lang="en-US" smtClean="0"/>
              <a:t>‹#›</a:t>
            </a:fld>
            <a:endParaRPr lang="en-US" dirty="0"/>
          </a:p>
        </p:txBody>
      </p:sp>
    </p:spTree>
    <p:extLst>
      <p:ext uri="{BB962C8B-B14F-4D97-AF65-F5344CB8AC3E}">
        <p14:creationId xmlns:p14="http://schemas.microsoft.com/office/powerpoint/2010/main" val="3625039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google.com/url?sa=i&amp;rct=j&amp;q=&amp;esrc=s&amp;source=images&amp;cd=&amp;cad=rja&amp;uact=8&amp;ved=0ahUKEwjrqIjkprDPAhUKSiYKHUQLAvcQjRwIBw&amp;url=http://cetus.ucsd.edu/technologies_Software.html&amp;bvm=bv.133700528,d.cWw&amp;psig=AFQjCNGcdCwoI6jS8FzMtX8NFRp5utS20A&amp;ust=1475091656065372"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2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1.png"/><Relationship Id="rId5" Type="http://schemas.openxmlformats.org/officeDocument/2006/relationships/slideLayout" Target="../slideLayouts/slideLayout12.xml"/><Relationship Id="rId4" Type="http://schemas.openxmlformats.org/officeDocument/2006/relationships/video" Target="../media/media2.wm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ideo" Target="https://www.youtube.com/embed/UbfWoSR8wP0"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dirty="0"/>
              <a:t>Team </a:t>
            </a:r>
            <a:r>
              <a:rPr lang="en-US" sz="4800"/>
              <a:t>Triton </a:t>
            </a:r>
            <a:r>
              <a:rPr lang="en-US" sz="4800" smtClean="0"/>
              <a:t>CDR</a:t>
            </a:r>
            <a:endParaRPr lang="en-US" sz="4800" dirty="0"/>
          </a:p>
        </p:txBody>
      </p:sp>
      <p:sp>
        <p:nvSpPr>
          <p:cNvPr id="3" name="Text Placeholder 2"/>
          <p:cNvSpPr>
            <a:spLocks noGrp="1"/>
          </p:cNvSpPr>
          <p:nvPr>
            <p:ph type="body" idx="1"/>
          </p:nvPr>
        </p:nvSpPr>
        <p:spPr>
          <a:xfrm>
            <a:off x="520558" y="5561744"/>
            <a:ext cx="11255841" cy="530089"/>
          </a:xfrm>
        </p:spPr>
        <p:txBody>
          <a:bodyPr>
            <a:normAutofit lnSpcReduction="10000"/>
          </a:bodyPr>
          <a:lstStyle/>
          <a:p>
            <a:pPr algn="ctr"/>
            <a:r>
              <a:rPr lang="en-US" dirty="0" smtClean="0">
                <a:solidFill>
                  <a:schemeClr val="tx1"/>
                </a:solidFill>
              </a:rPr>
              <a:t>Members: Sarah, Lacey, Lindsay, Emily, Zach, Adam, Josh and Melody</a:t>
            </a:r>
            <a:endParaRPr lang="en-US" dirty="0">
              <a:solidFill>
                <a:schemeClr val="tx1"/>
              </a:solidFill>
            </a:endParaRPr>
          </a:p>
        </p:txBody>
      </p:sp>
      <p:pic>
        <p:nvPicPr>
          <p:cNvPr id="4" name="Picture 3" descr="Image result for triton">
            <a:hlinkClick r:id="rId2" tgtFrame="&quot;_blank&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02788" y="1536634"/>
            <a:ext cx="7856315" cy="3604465"/>
          </a:xfrm>
          <a:prstGeom prst="rect">
            <a:avLst/>
          </a:prstGeom>
          <a:noFill/>
          <a:ln>
            <a:noFill/>
          </a:ln>
        </p:spPr>
      </p:pic>
      <p:sp>
        <p:nvSpPr>
          <p:cNvPr id="5" name="Rectangle 4"/>
          <p:cNvSpPr/>
          <p:nvPr/>
        </p:nvSpPr>
        <p:spPr>
          <a:xfrm>
            <a:off x="3048000" y="3105835"/>
            <a:ext cx="6096000" cy="646331"/>
          </a:xfrm>
          <a:prstGeom prst="rect">
            <a:avLst/>
          </a:prstGeom>
        </p:spPr>
        <p:txBody>
          <a:bodyPr>
            <a:spAutoFit/>
          </a:bodyPr>
          <a:lstStyle/>
          <a:p>
            <a:r>
              <a:rPr lang="en-US" b="0" dirty="0" smtClean="0">
                <a:effectLst/>
              </a:rPr>
              <a:t> </a:t>
            </a:r>
            <a:br>
              <a:rPr lang="en-US" b="0" dirty="0" smtClean="0">
                <a:effectLst/>
              </a:rPr>
            </a:br>
            <a:endParaRPr lang="en-US" dirty="0"/>
          </a:p>
        </p:txBody>
      </p:sp>
      <p:sp>
        <p:nvSpPr>
          <p:cNvPr id="6" name="Rectangle 5"/>
          <p:cNvSpPr/>
          <p:nvPr/>
        </p:nvSpPr>
        <p:spPr>
          <a:xfrm>
            <a:off x="3048000" y="3105835"/>
            <a:ext cx="6096000" cy="369332"/>
          </a:xfrm>
          <a:prstGeom prst="rect">
            <a:avLst/>
          </a:prstGeom>
        </p:spPr>
        <p:txBody>
          <a:bodyPr>
            <a:spAutoFit/>
          </a:bodyPr>
          <a:lstStyle/>
          <a:p>
            <a:r>
              <a:rPr lang="en-US" b="0" dirty="0" smtClean="0">
                <a:effectLst/>
              </a:rPr>
              <a:t> </a:t>
            </a:r>
            <a:endParaRPr lang="en-US" dirty="0"/>
          </a:p>
        </p:txBody>
      </p:sp>
    </p:spTree>
    <p:extLst>
      <p:ext uri="{BB962C8B-B14F-4D97-AF65-F5344CB8AC3E}">
        <p14:creationId xmlns:p14="http://schemas.microsoft.com/office/powerpoint/2010/main" val="36638256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Subscale Flight Results</a:t>
            </a:r>
            <a:br>
              <a:rPr lang="en-US" dirty="0"/>
            </a:br>
            <a:endParaRPr lang="en-US" dirty="0"/>
          </a:p>
        </p:txBody>
      </p:sp>
      <p:sp>
        <p:nvSpPr>
          <p:cNvPr id="3" name="Text Placeholder 2"/>
          <p:cNvSpPr>
            <a:spLocks noGrp="1"/>
          </p:cNvSpPr>
          <p:nvPr>
            <p:ph type="body" idx="1"/>
          </p:nvPr>
        </p:nvSpPr>
        <p:spPr/>
        <p:txBody>
          <a:bodyPr/>
          <a:lstStyle/>
          <a:p>
            <a:pPr marL="0" indent="0">
              <a:lnSpc>
                <a:spcPct val="100000"/>
              </a:lnSpc>
              <a:buNone/>
            </a:pPr>
            <a:r>
              <a:rPr lang="en-US" dirty="0"/>
              <a:t>The success of the subscale flight had proven the design and recovery subsystem to be successful.</a:t>
            </a:r>
          </a:p>
          <a:p>
            <a:pPr marL="0" indent="0">
              <a:lnSpc>
                <a:spcPct val="100000"/>
              </a:lnSpc>
              <a:buNone/>
            </a:pPr>
            <a:r>
              <a:rPr lang="en-US" dirty="0"/>
              <a:t>The success of the subscale flight allowed us to continue with the same design and use the same design for the recovery subsystem.</a:t>
            </a:r>
            <a:br>
              <a:rPr lang="en-US" dirty="0"/>
            </a:br>
            <a:endParaRPr lang="en-US" dirty="0"/>
          </a:p>
        </p:txBody>
      </p:sp>
    </p:spTree>
    <p:extLst>
      <p:ext uri="{BB962C8B-B14F-4D97-AF65-F5344CB8AC3E}">
        <p14:creationId xmlns:p14="http://schemas.microsoft.com/office/powerpoint/2010/main" val="3681905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Recovery Subsystem</a:t>
            </a:r>
            <a:br>
              <a:rPr lang="en-US" dirty="0"/>
            </a:br>
            <a:endParaRPr lang="en-US" dirty="0"/>
          </a:p>
        </p:txBody>
      </p:sp>
      <p:sp>
        <p:nvSpPr>
          <p:cNvPr id="3" name="Text Placeholder 2"/>
          <p:cNvSpPr>
            <a:spLocks noGrp="1"/>
          </p:cNvSpPr>
          <p:nvPr>
            <p:ph type="body" idx="1"/>
          </p:nvPr>
        </p:nvSpPr>
        <p:spPr/>
        <p:txBody>
          <a:bodyPr>
            <a:normAutofit lnSpcReduction="10000"/>
          </a:bodyPr>
          <a:lstStyle/>
          <a:p>
            <a:pPr marL="0" indent="0">
              <a:lnSpc>
                <a:spcPct val="150000"/>
              </a:lnSpc>
              <a:buNone/>
            </a:pPr>
            <a:r>
              <a:rPr lang="en-US" dirty="0" smtClean="0"/>
              <a:t>Main Chute - 72 </a:t>
            </a:r>
            <a:r>
              <a:rPr lang="en-US" dirty="0"/>
              <a:t>Inch Iris </a:t>
            </a:r>
            <a:r>
              <a:rPr lang="en-US" dirty="0" smtClean="0"/>
              <a:t>Ultra</a:t>
            </a:r>
            <a:endParaRPr lang="en-US" dirty="0"/>
          </a:p>
          <a:p>
            <a:pPr marL="0" indent="0">
              <a:lnSpc>
                <a:spcPct val="150000"/>
              </a:lnSpc>
              <a:buNone/>
            </a:pPr>
            <a:r>
              <a:rPr lang="en-US" dirty="0" smtClean="0"/>
              <a:t>          Compact </a:t>
            </a:r>
            <a:r>
              <a:rPr lang="en-US" dirty="0"/>
              <a:t>enough when stored, but large enough to reduce rocket to </a:t>
            </a:r>
            <a:r>
              <a:rPr lang="en-US" dirty="0" smtClean="0"/>
              <a:t>                                            safe velocity, very large drag coefficient compared to similar elliptical</a:t>
            </a:r>
            <a:endParaRPr lang="en-US" dirty="0"/>
          </a:p>
          <a:p>
            <a:pPr marL="0" indent="0">
              <a:lnSpc>
                <a:spcPct val="150000"/>
              </a:lnSpc>
              <a:buNone/>
            </a:pPr>
            <a:r>
              <a:rPr lang="en-US" dirty="0" smtClean="0"/>
              <a:t>           Opens </a:t>
            </a:r>
            <a:r>
              <a:rPr lang="en-US" dirty="0"/>
              <a:t>up more space in the front body tube</a:t>
            </a:r>
          </a:p>
          <a:p>
            <a:pPr marL="0" indent="0">
              <a:lnSpc>
                <a:spcPct val="150000"/>
              </a:lnSpc>
              <a:buNone/>
            </a:pPr>
            <a:r>
              <a:rPr lang="en-US" dirty="0" smtClean="0"/>
              <a:t>Drogue Chute - 24 </a:t>
            </a:r>
            <a:r>
              <a:rPr lang="en-US" dirty="0"/>
              <a:t>Inch Elliptical </a:t>
            </a:r>
            <a:r>
              <a:rPr lang="en-US" dirty="0" smtClean="0"/>
              <a:t>parachute</a:t>
            </a:r>
            <a:endParaRPr lang="en-US" dirty="0"/>
          </a:p>
          <a:p>
            <a:pPr marL="0" indent="0">
              <a:lnSpc>
                <a:spcPct val="150000"/>
              </a:lnSpc>
              <a:buNone/>
            </a:pPr>
            <a:r>
              <a:rPr lang="en-US" dirty="0" smtClean="0"/>
              <a:t>           Decrease </a:t>
            </a:r>
            <a:r>
              <a:rPr lang="en-US" dirty="0"/>
              <a:t>in size to reduce drift</a:t>
            </a:r>
            <a:br>
              <a:rPr lang="en-US" dirty="0"/>
            </a:br>
            <a:endParaRPr lang="en-US" dirty="0"/>
          </a:p>
        </p:txBody>
      </p:sp>
    </p:spTree>
    <p:extLst>
      <p:ext uri="{BB962C8B-B14F-4D97-AF65-F5344CB8AC3E}">
        <p14:creationId xmlns:p14="http://schemas.microsoft.com/office/powerpoint/2010/main" val="298210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Recovery Subsystem</a:t>
            </a:r>
            <a:br>
              <a:rPr lang="en-US" dirty="0"/>
            </a:br>
            <a:endParaRPr lang="en-US" dirty="0"/>
          </a:p>
        </p:txBody>
      </p:sp>
      <p:sp>
        <p:nvSpPr>
          <p:cNvPr id="3" name="Text Placeholder 2"/>
          <p:cNvSpPr>
            <a:spLocks noGrp="1"/>
          </p:cNvSpPr>
          <p:nvPr>
            <p:ph type="body" idx="1"/>
          </p:nvPr>
        </p:nvSpPr>
        <p:spPr/>
        <p:txBody>
          <a:bodyPr/>
          <a:lstStyle/>
          <a:p>
            <a:pPr marL="0" indent="0">
              <a:lnSpc>
                <a:spcPct val="150000"/>
              </a:lnSpc>
              <a:buNone/>
            </a:pPr>
            <a:r>
              <a:rPr lang="en-US" dirty="0" smtClean="0"/>
              <a:t>-Main </a:t>
            </a:r>
            <a:r>
              <a:rPr lang="en-US" dirty="0"/>
              <a:t>chute attached to shock cord, which is attached to eyebolts on the electronics bay </a:t>
            </a:r>
            <a:r>
              <a:rPr lang="en-US" dirty="0" smtClean="0"/>
              <a:t>and </a:t>
            </a:r>
            <a:r>
              <a:rPr lang="en-US" dirty="0"/>
              <a:t>payload by a quick </a:t>
            </a:r>
            <a:r>
              <a:rPr lang="en-US" dirty="0" smtClean="0"/>
              <a:t>links</a:t>
            </a:r>
            <a:endParaRPr lang="en-US" dirty="0"/>
          </a:p>
          <a:p>
            <a:pPr marL="0" indent="0">
              <a:lnSpc>
                <a:spcPct val="150000"/>
              </a:lnSpc>
              <a:buNone/>
            </a:pPr>
            <a:r>
              <a:rPr lang="en-US" dirty="0" smtClean="0"/>
              <a:t>-Payload </a:t>
            </a:r>
            <a:r>
              <a:rPr lang="en-US" dirty="0"/>
              <a:t>is attached to the nose cone via pop rivets</a:t>
            </a:r>
          </a:p>
          <a:p>
            <a:pPr marL="0" indent="0">
              <a:lnSpc>
                <a:spcPct val="150000"/>
              </a:lnSpc>
              <a:buNone/>
            </a:pPr>
            <a:r>
              <a:rPr lang="en-US" dirty="0" smtClean="0"/>
              <a:t>-Drogue </a:t>
            </a:r>
            <a:r>
              <a:rPr lang="en-US" dirty="0"/>
              <a:t>chute attached to a shock cord, which is attached to eyebolts on the electronics bay and the motor casing.</a:t>
            </a:r>
            <a:br>
              <a:rPr lang="en-US" dirty="0"/>
            </a:br>
            <a:endParaRPr lang="en-US" dirty="0"/>
          </a:p>
        </p:txBody>
      </p:sp>
    </p:spTree>
    <p:extLst>
      <p:ext uri="{BB962C8B-B14F-4D97-AF65-F5344CB8AC3E}">
        <p14:creationId xmlns:p14="http://schemas.microsoft.com/office/powerpoint/2010/main" val="3706240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Recovery Subsystem</a:t>
            </a:r>
            <a:br>
              <a:rPr lang="en-US" dirty="0"/>
            </a:br>
            <a:endParaRPr lang="en-US" dirty="0"/>
          </a:p>
        </p:txBody>
      </p:sp>
      <p:sp>
        <p:nvSpPr>
          <p:cNvPr id="3" name="Text Placeholder 2"/>
          <p:cNvSpPr>
            <a:spLocks noGrp="1"/>
          </p:cNvSpPr>
          <p:nvPr>
            <p:ph type="body" idx="1"/>
          </p:nvPr>
        </p:nvSpPr>
        <p:spPr/>
        <p:txBody>
          <a:bodyPr>
            <a:normAutofit fontScale="92500" lnSpcReduction="10000"/>
          </a:bodyPr>
          <a:lstStyle/>
          <a:p>
            <a:pPr marL="0" indent="0">
              <a:lnSpc>
                <a:spcPct val="150000"/>
              </a:lnSpc>
              <a:buNone/>
            </a:pPr>
            <a:r>
              <a:rPr lang="en-US" dirty="0"/>
              <a:t>Two altimeters</a:t>
            </a:r>
          </a:p>
          <a:p>
            <a:pPr marL="0" indent="0">
              <a:lnSpc>
                <a:spcPct val="150000"/>
              </a:lnSpc>
              <a:buNone/>
            </a:pPr>
            <a:r>
              <a:rPr lang="en-US" dirty="0"/>
              <a:t>Two 9 Volt batteries</a:t>
            </a:r>
          </a:p>
          <a:p>
            <a:pPr marL="0" indent="0">
              <a:lnSpc>
                <a:spcPct val="150000"/>
              </a:lnSpc>
              <a:buNone/>
            </a:pPr>
            <a:r>
              <a:rPr lang="en-US" dirty="0"/>
              <a:t>Two sets of ejection </a:t>
            </a:r>
            <a:r>
              <a:rPr lang="en-US" dirty="0" smtClean="0"/>
              <a:t>charges</a:t>
            </a:r>
          </a:p>
          <a:p>
            <a:pPr marL="0" indent="0">
              <a:lnSpc>
                <a:spcPct val="150000"/>
              </a:lnSpc>
              <a:buNone/>
            </a:pPr>
            <a:endParaRPr lang="en-US" dirty="0"/>
          </a:p>
          <a:p>
            <a:pPr marL="0" indent="0">
              <a:lnSpc>
                <a:spcPct val="110000"/>
              </a:lnSpc>
              <a:buNone/>
            </a:pPr>
            <a:r>
              <a:rPr lang="en-US" dirty="0"/>
              <a:t>There are two of everything in the recovery subsystem to ensure that if failure occurs in one set, the other will activate preventing permanent damage to our rocket</a:t>
            </a:r>
            <a:r>
              <a:rPr lang="en-US" dirty="0" smtClean="0"/>
              <a:t>.  There is a delay of 2 seconds at apogee and 100ft at main chute deployment.</a:t>
            </a:r>
            <a:r>
              <a:rPr lang="en-US" dirty="0"/>
              <a:t/>
            </a:r>
            <a:br>
              <a:rPr lang="en-US" dirty="0"/>
            </a:br>
            <a:endParaRPr lang="en-US" dirty="0"/>
          </a:p>
        </p:txBody>
      </p:sp>
    </p:spTree>
    <p:extLst>
      <p:ext uri="{BB962C8B-B14F-4D97-AF65-F5344CB8AC3E}">
        <p14:creationId xmlns:p14="http://schemas.microsoft.com/office/powerpoint/2010/main" val="254894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7595" y="2354575"/>
            <a:ext cx="6096000" cy="1200329"/>
          </a:xfrm>
          <a:prstGeom prst="rect">
            <a:avLst/>
          </a:prstGeom>
        </p:spPr>
        <p:txBody>
          <a:bodyPr>
            <a:spAutoFit/>
          </a:bodyPr>
          <a:lstStyle/>
          <a:p>
            <a:r>
              <a:rPr lang="en-US" sz="2400" b="0" i="0" u="none" strike="noStrike" dirty="0" smtClean="0">
                <a:solidFill>
                  <a:srgbClr val="000000"/>
                </a:solidFill>
                <a:effectLst/>
                <a:latin typeface="Arial" panose="020B0604020202020204" pitchFamily="34" charset="0"/>
              </a:rPr>
              <a:t>Side View of Electronics Bay</a:t>
            </a:r>
            <a:endParaRPr lang="en-US" sz="2400" b="0" dirty="0" smtClean="0">
              <a:effectLst/>
            </a:endParaRPr>
          </a:p>
          <a:p>
            <a:r>
              <a:rPr lang="en-US" sz="2400" b="0" dirty="0" smtClean="0">
                <a:effectLst/>
              </a:rPr>
              <a:t/>
            </a:r>
            <a:br>
              <a:rPr lang="en-US" sz="2400" b="0" dirty="0" smtClean="0">
                <a:effectLst/>
              </a:rPr>
            </a:br>
            <a:endParaRPr lang="en-US" sz="2400" dirty="0"/>
          </a:p>
        </p:txBody>
      </p:sp>
      <p:pic>
        <p:nvPicPr>
          <p:cNvPr id="3074" name="Picture 2" descr="https://lh4.googleusercontent.com/cuPb0cZUWgJ6EdLuZ8BIOb5_VB3ep4ZHpXxXV7Xi7mMxS7ZoYI-qCnBpqi7cjG_dsboLm8acmaiTIpnMBzB4RB-1NjwmaUhPFXpMZfDFREuKN__5w-EaO6mxbH9uijNAV0_eQQ-bwy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89" y="3109287"/>
            <a:ext cx="7113323" cy="33172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4.googleusercontent.com/InJz9mUJSunIjhmfo1uu9L4_ZFhqNj9-qLuecduuJAKMZzPUcDQYouHqu6sgG1RUkMJvl24UNPejyVxlzVzGEWt-4p0r_LO7hlio3TWYvvkgNObuDx-1cMAKrUaWIzWYN4y8yimia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229" y="635801"/>
            <a:ext cx="4017182" cy="61234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7412" y="127969"/>
            <a:ext cx="6096000" cy="1015663"/>
          </a:xfrm>
          <a:prstGeom prst="rect">
            <a:avLst/>
          </a:prstGeom>
        </p:spPr>
        <p:txBody>
          <a:bodyPr>
            <a:spAutoFit/>
          </a:bodyPr>
          <a:lstStyle/>
          <a:p>
            <a:r>
              <a:rPr lang="en-US" sz="2400" b="0" i="0" u="none" strike="noStrike" dirty="0" smtClean="0">
                <a:solidFill>
                  <a:srgbClr val="000000"/>
                </a:solidFill>
                <a:effectLst/>
                <a:latin typeface="Arial" panose="020B0604020202020204" pitchFamily="34" charset="0"/>
              </a:rPr>
              <a:t>Top View of Electronics Bay</a:t>
            </a:r>
            <a:endParaRPr lang="en-US" sz="2400" b="0" dirty="0" smtClean="0">
              <a:effectLst/>
            </a:endParaRPr>
          </a:p>
          <a:p>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298460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73004" y="1046071"/>
            <a:ext cx="6096000" cy="1200329"/>
          </a:xfrm>
          <a:prstGeom prst="rect">
            <a:avLst/>
          </a:prstGeom>
        </p:spPr>
        <p:txBody>
          <a:bodyPr>
            <a:spAutoFit/>
          </a:bodyPr>
          <a:lstStyle/>
          <a:p>
            <a:r>
              <a:rPr lang="en-US" sz="2400" b="0" i="0" u="none" strike="noStrike" dirty="0" smtClean="0">
                <a:solidFill>
                  <a:srgbClr val="000000"/>
                </a:solidFill>
                <a:effectLst/>
                <a:latin typeface="Arial" panose="020B0604020202020204" pitchFamily="34" charset="0"/>
              </a:rPr>
              <a:t>Block Diagram of Main Components</a:t>
            </a:r>
            <a:endParaRPr lang="en-US" sz="2400" b="0" dirty="0" smtClean="0">
              <a:effectLst/>
            </a:endParaRPr>
          </a:p>
          <a:p>
            <a:r>
              <a:rPr lang="en-US" sz="2400" b="0" dirty="0" smtClean="0">
                <a:effectLst/>
              </a:rPr>
              <a:t/>
            </a:r>
            <a:br>
              <a:rPr lang="en-US" sz="2400" b="0" dirty="0" smtClean="0">
                <a:effectLst/>
              </a:rPr>
            </a:br>
            <a:endParaRPr lang="en-US" sz="2400" dirty="0"/>
          </a:p>
        </p:txBody>
      </p:sp>
      <p:pic>
        <p:nvPicPr>
          <p:cNvPr id="4098" name="Picture 2" descr="https://lh4.googleusercontent.com/_QA-F5cSnZDDUfe02fRtQfRPw7V0bE_VAwkXTpZoPiDPA0PsLfi6ar6uy9XLqUs_4vhE9LlVDivt8ONsUVYVTKGciw4mn_E_4t1fc3TpdPMRiZmCbakrpsvOAW_8K-bd1xhdk1lvDQ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 y="2246400"/>
            <a:ext cx="11917326" cy="262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55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6.googleusercontent.com/XWs1H2zMeHhek5k19azurVgSe6JmL40U2KxWa3zOJz_qTjT4_9aXGY8RYDt0LdIl_18g8McJYMJ3cy-IrPZIMBdcblUpcakAMb52Ey4bXU2Ek0zu46zwVzTi5YkfYssQL6gckrDHeS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507" y="0"/>
            <a:ext cx="6283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0710" y="1167461"/>
            <a:ext cx="6096000" cy="1384995"/>
          </a:xfrm>
          <a:prstGeom prst="rect">
            <a:avLst/>
          </a:prstGeom>
        </p:spPr>
        <p:txBody>
          <a:bodyPr>
            <a:spAutoFit/>
          </a:bodyPr>
          <a:lstStyle/>
          <a:p>
            <a:r>
              <a:rPr lang="en-US" sz="2400" b="0" i="0" u="none" strike="noStrike" dirty="0" smtClean="0">
                <a:solidFill>
                  <a:srgbClr val="000000"/>
                </a:solidFill>
                <a:effectLst/>
                <a:latin typeface="Arial" panose="020B0604020202020204" pitchFamily="34" charset="0"/>
              </a:rPr>
              <a:t>Electrical Schematics</a:t>
            </a:r>
            <a:endParaRPr lang="en-US" sz="2400" b="0" dirty="0" smtClean="0">
              <a:effectLst/>
            </a:endParaRPr>
          </a:p>
          <a:p>
            <a:r>
              <a:rPr lang="en-US" sz="2400" b="0" i="0" u="none" strike="noStrike" dirty="0" smtClean="0">
                <a:solidFill>
                  <a:srgbClr val="000000"/>
                </a:solidFill>
                <a:effectLst/>
                <a:latin typeface="Arial" panose="020B0604020202020204" pitchFamily="34" charset="0"/>
              </a:rPr>
              <a:t>(Inside the Electronics Bay)</a:t>
            </a:r>
            <a:endParaRPr lang="en-US" sz="2400" b="0" dirty="0" smtClean="0">
              <a:effectLst/>
            </a:endParaRPr>
          </a:p>
          <a:p>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2092076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Recovery Subsystem</a:t>
            </a:r>
            <a:br>
              <a:rPr lang="en-US" dirty="0"/>
            </a:br>
            <a:endParaRPr lang="en-US" dirty="0"/>
          </a:p>
        </p:txBody>
      </p:sp>
      <p:sp>
        <p:nvSpPr>
          <p:cNvPr id="3" name="Text Placeholder 2"/>
          <p:cNvSpPr>
            <a:spLocks noGrp="1"/>
          </p:cNvSpPr>
          <p:nvPr>
            <p:ph type="body" idx="1"/>
          </p:nvPr>
        </p:nvSpPr>
        <p:spPr>
          <a:xfrm>
            <a:off x="415600" y="1459360"/>
            <a:ext cx="11360800" cy="4555200"/>
          </a:xfrm>
        </p:spPr>
        <p:txBody>
          <a:bodyPr/>
          <a:lstStyle/>
          <a:p>
            <a:pPr marL="0" indent="0">
              <a:buNone/>
            </a:pPr>
            <a:r>
              <a:rPr lang="en-US" dirty="0"/>
              <a:t>AT-2B Tracker                        </a:t>
            </a:r>
            <a:r>
              <a:rPr lang="en-US" dirty="0" smtClean="0"/>
              <a:t>                    R-300 </a:t>
            </a:r>
            <a:r>
              <a:rPr lang="en-US" dirty="0"/>
              <a:t>A Receiver from Communication Operating Frequency is 222.270                              Specialists Inc.</a:t>
            </a:r>
          </a:p>
          <a:p>
            <a:pPr marL="0" indent="0">
              <a:buNone/>
            </a:pPr>
            <a:endParaRPr lang="en-US" dirty="0"/>
          </a:p>
          <a:p>
            <a:pPr marL="0" indent="0">
              <a:buNone/>
            </a:pPr>
            <a:endParaRPr lang="en-US" dirty="0"/>
          </a:p>
        </p:txBody>
      </p:sp>
      <p:pic>
        <p:nvPicPr>
          <p:cNvPr id="6148" name="Picture 4" descr="https://lh4.googleusercontent.com/1I0LzThkA3XeFeAxWPml-5ZRhUqfB4YwoTmHvr3DBaJk2i1wpvfyRVC_gvfxtqp-SP_h7sg32xCQaAA84PCjbaxroyAdGRzOiP8vla3s9IXdR8Yy2hn3Jq3hnpgLmX5o98FxnWVFQm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276" y="2980498"/>
            <a:ext cx="2394442" cy="281037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lh5.googleusercontent.com/idh8HypBpw4eEsSwAFvJ5W5rIahEN8iIry0RIG3wkhmKy37SDxMeh5ByZPby74sniA25HL4Kg26uRAUh9RB9sUknfHg-5C7V_f8SR4bvmwZO9QciFVyJHaDp1kq4h84Wt5-UPi0q82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278" y="2980498"/>
            <a:ext cx="6953562" cy="288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69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Mission Performance Predictions</a:t>
            </a:r>
            <a:br>
              <a:rPr lang="en-US" dirty="0"/>
            </a:br>
            <a:r>
              <a:rPr lang="en-US" dirty="0"/>
              <a:t/>
            </a:r>
            <a:br>
              <a:rPr lang="en-US" dirty="0"/>
            </a:br>
            <a:endParaRPr lang="en-US" dirty="0"/>
          </a:p>
        </p:txBody>
      </p:sp>
      <p:pic>
        <p:nvPicPr>
          <p:cNvPr id="7170" name="Picture 2" descr="https://lh3.googleusercontent.com/1xIzxrD6_6a28Op1ilNmJfKDKYFbczmzqb5m9PT7lBIhJ7Rvue6SR49aeTmbT_S8XsYigglxIHSJ-hlKlESZa4sh5cgyWjRGqYaUO8O2yl7jo0OXOVItzZIHNiuUxCdWLlCxcxBxT9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52" y="1730455"/>
            <a:ext cx="7491373" cy="7156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199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Motor Thrust Curve</a:t>
            </a:r>
            <a:br>
              <a:rPr lang="en-US" dirty="0"/>
            </a:br>
            <a:endParaRPr lang="en-US" dirty="0"/>
          </a:p>
        </p:txBody>
      </p:sp>
      <p:pic>
        <p:nvPicPr>
          <p:cNvPr id="8194" name="Picture 2" descr="https://lh3.googleusercontent.com/eXEj52qkFtG1I-AQMPSVbxq0vDO-X1g9i3HPFvs1B8kZyUIITYKIQlDEZ0qa5KyBYKcwd5BlfqPRS6a87GKh3bvzqhs2rBEL3VPCEnE8x-7TtnKvghkv6TBGRBWp8cg_5DDj_xkzy1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00" y="1356967"/>
            <a:ext cx="10892051" cy="4588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9549" y="6108452"/>
            <a:ext cx="10972800" cy="1200329"/>
          </a:xfrm>
          <a:prstGeom prst="rect">
            <a:avLst/>
          </a:prstGeom>
          <a:noFill/>
        </p:spPr>
        <p:txBody>
          <a:bodyPr wrap="square" rtlCol="0">
            <a:spAutoFit/>
          </a:bodyPr>
          <a:lstStyle/>
          <a:p>
            <a:r>
              <a:rPr lang="en-US" dirty="0"/>
              <a:t>The simulated apogee is estimated to be about 5365 ft, If the percent difference is linear, then the actual predicted height should be about 5140 ft.</a:t>
            </a:r>
            <a:endParaRPr lang="en-US" b="0" dirty="0" smtClean="0">
              <a:effectLst/>
            </a:endParaRPr>
          </a:p>
          <a:p>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4142465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Changes Since PDR</a:t>
            </a:r>
            <a:endParaRPr lang="en-US" dirty="0"/>
          </a:p>
        </p:txBody>
      </p:sp>
      <p:sp>
        <p:nvSpPr>
          <p:cNvPr id="3" name="Text Placeholder 2"/>
          <p:cNvSpPr>
            <a:spLocks noGrp="1"/>
          </p:cNvSpPr>
          <p:nvPr>
            <p:ph type="body" idx="1"/>
          </p:nvPr>
        </p:nvSpPr>
        <p:spPr/>
        <p:txBody>
          <a:bodyPr>
            <a:normAutofit lnSpcReduction="10000"/>
          </a:bodyPr>
          <a:lstStyle/>
          <a:p>
            <a:r>
              <a:rPr lang="en-US" dirty="0" smtClean="0"/>
              <a:t>We have a new member, Josh that works on additive manufacturing </a:t>
            </a:r>
          </a:p>
          <a:p>
            <a:r>
              <a:rPr lang="en-US" dirty="0" smtClean="0"/>
              <a:t>Changes to Vehicle Criteria</a:t>
            </a:r>
          </a:p>
          <a:p>
            <a:pPr lvl="1"/>
            <a:r>
              <a:rPr lang="en-US" dirty="0" smtClean="0"/>
              <a:t>The mass changed from 396.09 ounces to 362.00 ounces</a:t>
            </a:r>
          </a:p>
          <a:p>
            <a:pPr lvl="1"/>
            <a:r>
              <a:rPr lang="en-US" dirty="0" smtClean="0"/>
              <a:t>We changed our drogue parachute from 30 inches to 24 inches</a:t>
            </a:r>
          </a:p>
          <a:p>
            <a:pPr lvl="1"/>
            <a:r>
              <a:rPr lang="en-US" dirty="0" smtClean="0"/>
              <a:t>Rail length changed from 8 feet to 12 feet</a:t>
            </a:r>
          </a:p>
          <a:p>
            <a:pPr lvl="1"/>
            <a:r>
              <a:rPr lang="en-US" dirty="0"/>
              <a:t>The length of the </a:t>
            </a:r>
            <a:r>
              <a:rPr lang="en-US" dirty="0" smtClean="0"/>
              <a:t>front body tube changed </a:t>
            </a:r>
            <a:r>
              <a:rPr lang="en-US" dirty="0"/>
              <a:t>from 27.7500 </a:t>
            </a:r>
            <a:r>
              <a:rPr lang="en-US" dirty="0" smtClean="0"/>
              <a:t>inches </a:t>
            </a:r>
            <a:r>
              <a:rPr lang="en-US" dirty="0"/>
              <a:t>to 46 i</a:t>
            </a:r>
            <a:r>
              <a:rPr lang="en-US" dirty="0" smtClean="0"/>
              <a:t>nches </a:t>
            </a:r>
            <a:r>
              <a:rPr lang="en-US" dirty="0"/>
              <a:t>and the </a:t>
            </a:r>
            <a:r>
              <a:rPr lang="en-US" dirty="0" smtClean="0"/>
              <a:t>back body tube changed </a:t>
            </a:r>
            <a:r>
              <a:rPr lang="en-US" dirty="0"/>
              <a:t>from 56.2500 </a:t>
            </a:r>
            <a:r>
              <a:rPr lang="en-US" dirty="0" smtClean="0"/>
              <a:t>inches </a:t>
            </a:r>
            <a:r>
              <a:rPr lang="en-US" dirty="0"/>
              <a:t>to 38 </a:t>
            </a:r>
            <a:r>
              <a:rPr lang="en-US" dirty="0" smtClean="0"/>
              <a:t>inches.</a:t>
            </a:r>
          </a:p>
          <a:p>
            <a:r>
              <a:rPr lang="en-US" dirty="0" smtClean="0"/>
              <a:t>Changes to Payload Criteria</a:t>
            </a:r>
          </a:p>
          <a:p>
            <a:pPr lvl="1"/>
            <a:r>
              <a:rPr lang="en-US" dirty="0" smtClean="0"/>
              <a:t>The solenoid </a:t>
            </a:r>
            <a:r>
              <a:rPr lang="en-US" dirty="0"/>
              <a:t>will be controlling a</a:t>
            </a:r>
            <a:r>
              <a:rPr lang="en-US" dirty="0" smtClean="0"/>
              <a:t> </a:t>
            </a:r>
            <a:r>
              <a:rPr lang="en-US" dirty="0"/>
              <a:t>clamp </a:t>
            </a:r>
            <a:r>
              <a:rPr lang="en-US" dirty="0" smtClean="0"/>
              <a:t>that closes a tube between the two plastic vials.</a:t>
            </a:r>
          </a:p>
          <a:p>
            <a:r>
              <a:rPr lang="en-US" dirty="0" smtClean="0"/>
              <a:t>Changes to Project Plan</a:t>
            </a:r>
          </a:p>
          <a:p>
            <a:pPr lvl="1"/>
            <a:r>
              <a:rPr lang="en-US" dirty="0"/>
              <a:t>We will be launching the full scale rocket on January 14</a:t>
            </a:r>
            <a:r>
              <a:rPr lang="en-US" baseline="30000" dirty="0"/>
              <a:t>th</a:t>
            </a:r>
            <a:r>
              <a:rPr lang="en-US" dirty="0"/>
              <a:t> and 15</a:t>
            </a:r>
            <a:r>
              <a:rPr lang="en-US" baseline="30000" dirty="0"/>
              <a:t>th</a:t>
            </a:r>
            <a:r>
              <a:rPr lang="en-US" dirty="0"/>
              <a:t>, Feb.11</a:t>
            </a:r>
            <a:r>
              <a:rPr lang="en-US" baseline="30000" dirty="0"/>
              <a:t>th</a:t>
            </a:r>
            <a:r>
              <a:rPr lang="en-US" dirty="0"/>
              <a:t> and 12</a:t>
            </a:r>
            <a:r>
              <a:rPr lang="en-US" baseline="30000" dirty="0"/>
              <a:t>th</a:t>
            </a:r>
            <a:r>
              <a:rPr lang="en-US" dirty="0"/>
              <a:t>, and March 11</a:t>
            </a:r>
            <a:r>
              <a:rPr lang="en-US" baseline="30000" dirty="0"/>
              <a:t>th</a:t>
            </a:r>
            <a:r>
              <a:rPr lang="en-US" dirty="0"/>
              <a:t> and 12</a:t>
            </a:r>
            <a:r>
              <a:rPr lang="en-US" baseline="30000" dirty="0"/>
              <a:t>th</a:t>
            </a:r>
            <a:r>
              <a:rPr lang="en-US" dirty="0" smtClean="0"/>
              <a:t>.</a:t>
            </a:r>
          </a:p>
          <a:p>
            <a:endParaRPr lang="en-US" dirty="0" smtClean="0"/>
          </a:p>
          <a:p>
            <a:endParaRPr lang="en-US" dirty="0"/>
          </a:p>
        </p:txBody>
      </p:sp>
    </p:spTree>
    <p:extLst>
      <p:ext uri="{BB962C8B-B14F-4D97-AF65-F5344CB8AC3E}">
        <p14:creationId xmlns:p14="http://schemas.microsoft.com/office/powerpoint/2010/main" val="25362619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Mission Performance Predictions</a:t>
            </a:r>
            <a:br>
              <a:rPr lang="en-US" dirty="0"/>
            </a:br>
            <a:endParaRPr lang="en-US" dirty="0"/>
          </a:p>
        </p:txBody>
      </p:sp>
      <p:pic>
        <p:nvPicPr>
          <p:cNvPr id="9218" name="Picture 2" descr="https://lh3.googleusercontent.com/mnrfnsdPKGFsVtH_8ieXwPzLeiJuc8hTm4wRtKq7hefqIpmmgehRYh0V0Y3OsqJ_mTWDcwAex-iSno4mSV5p7_xCdnkXoQBsR8Z7LOXQHoBt0UhkBA7616XcJlDrFQL6n2Uol9_i02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8824"/>
            <a:ext cx="12219263" cy="155286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lh6.googleusercontent.com/va0aBI9foB2B4WB5gY4qFlLaZrFxmx48og8agbZIjurkMASYVTx6s2NvTj06ZtrvrPYBNYQ__OvJY0J8JBtr8JixgHdAEqrobHPWOE5MNbJ_x3ft5W6cKEVxSSO5U-SXxTf_A-koZ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2322"/>
            <a:ext cx="12154014" cy="181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75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Mission Performance Predictions</a:t>
            </a:r>
            <a:br>
              <a:rPr lang="en-US" dirty="0"/>
            </a:br>
            <a:r>
              <a:rPr lang="en-US" dirty="0"/>
              <a:t/>
            </a:r>
            <a:br>
              <a:rPr lang="en-US" dirty="0"/>
            </a:br>
            <a:endParaRPr lang="en-US" dirty="0"/>
          </a:p>
        </p:txBody>
      </p:sp>
      <p:pic>
        <p:nvPicPr>
          <p:cNvPr id="10244" name="Picture 4" descr="https://lh3.googleusercontent.com/UhF3AcStHJDPOmB-xRapfCs7IsRB3IQMkTo0_bAE1HcYcHC4Nqnt4mkopIY5EW7assiSHAfLq7R-rkAWNcDZNyJIaZ_HCxAMZrSqQ4N7qR8KLbiXhEYPCtVjdJdzfl7JR82Ztrc1s8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30" y="3019134"/>
            <a:ext cx="10443597" cy="23127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03820" y="1828800"/>
            <a:ext cx="4778062" cy="1015663"/>
          </a:xfrm>
          <a:prstGeom prst="rect">
            <a:avLst/>
          </a:prstGeom>
          <a:noFill/>
        </p:spPr>
        <p:txBody>
          <a:bodyPr wrap="square" rtlCol="0">
            <a:spAutoFit/>
          </a:bodyPr>
          <a:lstStyle/>
          <a:p>
            <a:r>
              <a:rPr lang="en-US" sz="2400" dirty="0"/>
              <a:t>Kinetic Energy</a:t>
            </a:r>
            <a:endParaRPr lang="en-US" sz="2400" b="0" dirty="0" smtClean="0">
              <a:effectLst/>
            </a:endParaRPr>
          </a:p>
          <a:p>
            <a:r>
              <a:rPr lang="en-US" b="0" dirty="0" smtClean="0">
                <a:effectLst/>
              </a:rPr>
              <a:t/>
            </a:r>
            <a:br>
              <a:rPr lang="en-US" b="0" dirty="0" smtClean="0">
                <a:effectLst/>
              </a:rPr>
            </a:br>
            <a:endParaRPr lang="en-US" dirty="0"/>
          </a:p>
        </p:txBody>
      </p:sp>
    </p:spTree>
    <p:extLst>
      <p:ext uri="{BB962C8B-B14F-4D97-AF65-F5344CB8AC3E}">
        <p14:creationId xmlns:p14="http://schemas.microsoft.com/office/powerpoint/2010/main" val="1847904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Mission Performance Predictions</a:t>
            </a:r>
            <a:br>
              <a:rPr lang="en-US" dirty="0"/>
            </a:br>
            <a:endParaRPr lang="en-US" dirty="0"/>
          </a:p>
        </p:txBody>
      </p:sp>
      <p:pic>
        <p:nvPicPr>
          <p:cNvPr id="11266" name="Picture 2" descr="https://lh6.googleusercontent.com/uH37EKwFV5FMUjjAsjmM_XCthLHK8kReYMKb8l6pEB-pTCBeLfbYPhSGSUMQ4ldD7_Fn6JBGuXBeeRY7Wfqoi1-udEXaC0nN7bHXHXSyjQyx2Uphmk03MTu-Ae_NjcpCYeBbDDXy_E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82" y="1872914"/>
            <a:ext cx="11439818" cy="3858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454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Payload </a:t>
            </a:r>
            <a:endParaRPr lang="en-US" dirty="0"/>
          </a:p>
        </p:txBody>
      </p:sp>
      <p:sp>
        <p:nvSpPr>
          <p:cNvPr id="3" name="Text Placeholder 2"/>
          <p:cNvSpPr>
            <a:spLocks noGrp="1"/>
          </p:cNvSpPr>
          <p:nvPr>
            <p:ph type="body" idx="1"/>
          </p:nvPr>
        </p:nvSpPr>
        <p:spPr/>
        <p:txBody>
          <a:bodyPr/>
          <a:lstStyle/>
          <a:p>
            <a:pPr marL="457200" lvl="1" indent="0">
              <a:buNone/>
            </a:pPr>
            <a:r>
              <a:rPr lang="en-US" dirty="0" smtClean="0"/>
              <a:t>This year we are testing a colloid’s (oobleck) reaction to the G-forces acting on it during accent. </a:t>
            </a:r>
            <a:endParaRPr lang="en-US" dirty="0"/>
          </a:p>
          <a:p>
            <a:pPr marL="457200" lvl="1" indent="0">
              <a:buNone/>
            </a:pPr>
            <a:endParaRPr lang="en-US" dirty="0" smtClean="0"/>
          </a:p>
          <a:p>
            <a:pPr marL="457200" lvl="1" indent="0">
              <a:buNone/>
            </a:pPr>
            <a:r>
              <a:rPr lang="en-US" dirty="0" smtClean="0"/>
              <a:t>Oobleck properties:</a:t>
            </a:r>
          </a:p>
          <a:p>
            <a:pPr marL="380990" lvl="1" indent="-380990"/>
            <a:r>
              <a:rPr lang="en-US" dirty="0" smtClean="0"/>
              <a:t>Solidifies when pressure is acting on it</a:t>
            </a:r>
          </a:p>
          <a:p>
            <a:pPr marL="380990" lvl="1" indent="-380990"/>
            <a:r>
              <a:rPr lang="en-US" dirty="0" smtClean="0"/>
              <a:t>Liquidities when no pressure is applied to it </a:t>
            </a:r>
            <a:endParaRPr lang="en-US" dirty="0"/>
          </a:p>
        </p:txBody>
      </p:sp>
      <p:sp>
        <p:nvSpPr>
          <p:cNvPr id="4" name="Rectangle 3"/>
          <p:cNvSpPr/>
          <p:nvPr/>
        </p:nvSpPr>
        <p:spPr>
          <a:xfrm>
            <a:off x="3048000" y="3105835"/>
            <a:ext cx="6096000" cy="646331"/>
          </a:xfrm>
          <a:prstGeom prst="rect">
            <a:avLst/>
          </a:prstGeom>
        </p:spPr>
        <p:txBody>
          <a:bodyPr>
            <a:spAutoFit/>
          </a:bodyPr>
          <a:lstStyle/>
          <a:p>
            <a:r>
              <a:rPr lang="en-US" b="0" dirty="0" smtClean="0">
                <a:effectLst/>
              </a:rPr>
              <a:t> </a:t>
            </a:r>
            <a:br>
              <a:rPr lang="en-US" b="0" dirty="0" smtClean="0">
                <a:effectLst/>
              </a:rPr>
            </a:br>
            <a:endParaRPr lang="en-US" dirty="0"/>
          </a:p>
        </p:txBody>
      </p:sp>
      <p:sp>
        <p:nvSpPr>
          <p:cNvPr id="5" name="Rectangle 4"/>
          <p:cNvSpPr/>
          <p:nvPr/>
        </p:nvSpPr>
        <p:spPr>
          <a:xfrm>
            <a:off x="3048000" y="3105835"/>
            <a:ext cx="6096000" cy="646331"/>
          </a:xfrm>
          <a:prstGeom prst="rect">
            <a:avLst/>
          </a:prstGeom>
        </p:spPr>
        <p:txBody>
          <a:bodyPr>
            <a:spAutoFit/>
          </a:bodyPr>
          <a:lstStyle/>
          <a:p>
            <a:r>
              <a:rPr lang="en-US" b="0" dirty="0" smtClean="0">
                <a:effectLst/>
              </a:rPr>
              <a:t> </a:t>
            </a:r>
            <a:br>
              <a:rPr lang="en-US" b="0" dirty="0" smtClean="0">
                <a:effectLst/>
              </a:rPr>
            </a:br>
            <a:endParaRPr lang="en-US" dirty="0"/>
          </a:p>
        </p:txBody>
      </p:sp>
    </p:spTree>
    <p:extLst>
      <p:ext uri="{BB962C8B-B14F-4D97-AF65-F5344CB8AC3E}">
        <p14:creationId xmlns:p14="http://schemas.microsoft.com/office/powerpoint/2010/main" val="2139426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Payload Design</a:t>
            </a:r>
            <a:endParaRPr lang="en-US" dirty="0"/>
          </a:p>
        </p:txBody>
      </p:sp>
      <p:sp>
        <p:nvSpPr>
          <p:cNvPr id="3" name="Text Placeholder 2"/>
          <p:cNvSpPr>
            <a:spLocks noGrp="1"/>
          </p:cNvSpPr>
          <p:nvPr>
            <p:ph type="body" idx="1"/>
          </p:nvPr>
        </p:nvSpPr>
        <p:spPr/>
        <p:txBody>
          <a:bodyPr/>
          <a:lstStyle/>
          <a:p>
            <a:pPr marL="0" indent="0">
              <a:buNone/>
            </a:pPr>
            <a:r>
              <a:rPr lang="en-US" sz="2133" dirty="0"/>
              <a:t>	</a:t>
            </a:r>
            <a:r>
              <a:rPr lang="en-US" sz="2400" dirty="0"/>
              <a:t>The final configuration will include a NI-MH battery, rotary arming switch, G-switch, latching relay, a timer, two </a:t>
            </a:r>
            <a:r>
              <a:rPr lang="en-US" sz="2400" dirty="0" smtClean="0"/>
              <a:t>plastic test </a:t>
            </a:r>
            <a:r>
              <a:rPr lang="en-US" sz="2400" dirty="0"/>
              <a:t>tubes and a solenoid. When the rocket comes off the launch pad, the G-switch will close sending power the latching relay which will then send power to a timer adjusted to match the vertical ascent time or less. The timer will send power to the solenoid to open the path between the two test tubes. The oobleck in the top test tube will either drain to the bottom or stay in the top tube. The solenoid valve will then close when the timer stops and the data will be collected when retrieved. If </a:t>
            </a:r>
            <a:r>
              <a:rPr lang="en-US" sz="2400" dirty="0" smtClean="0"/>
              <a:t>there is room, cameras will be added </a:t>
            </a:r>
            <a:r>
              <a:rPr lang="en-US" sz="2400" dirty="0"/>
              <a:t>in the </a:t>
            </a:r>
            <a:r>
              <a:rPr lang="en-US" sz="2400" dirty="0" smtClean="0"/>
              <a:t>payload section to record the event.  This </a:t>
            </a:r>
            <a:r>
              <a:rPr lang="en-US" sz="2400" dirty="0"/>
              <a:t>will add to the data collected in this experiment by visually showing what happens to the colloid when G-forces are applied.   </a:t>
            </a:r>
          </a:p>
          <a:p>
            <a:endParaRPr lang="en-US" sz="2400" dirty="0"/>
          </a:p>
        </p:txBody>
      </p:sp>
    </p:spTree>
    <p:extLst>
      <p:ext uri="{BB962C8B-B14F-4D97-AF65-F5344CB8AC3E}">
        <p14:creationId xmlns:p14="http://schemas.microsoft.com/office/powerpoint/2010/main" val="2904397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428980"/>
            <a:ext cx="11360800" cy="763600"/>
          </a:xfrm>
        </p:spPr>
        <p:txBody>
          <a:bodyPr>
            <a:normAutofit fontScale="90000"/>
          </a:bodyPr>
          <a:lstStyle/>
          <a:p>
            <a:r>
              <a:rPr lang="en-US" dirty="0" smtClean="0"/>
              <a:t>Payload Housing </a:t>
            </a:r>
            <a:endParaRPr lang="en-US" dirty="0"/>
          </a:p>
        </p:txBody>
      </p:sp>
      <p:sp>
        <p:nvSpPr>
          <p:cNvPr id="3" name="Text Placeholder 2"/>
          <p:cNvSpPr>
            <a:spLocks noGrp="1"/>
          </p:cNvSpPr>
          <p:nvPr>
            <p:ph type="body" idx="1"/>
          </p:nvPr>
        </p:nvSpPr>
        <p:spPr>
          <a:xfrm>
            <a:off x="415600" y="1290053"/>
            <a:ext cx="11360800" cy="4555200"/>
          </a:xfrm>
        </p:spPr>
        <p:txBody>
          <a:bodyPr>
            <a:normAutofit fontScale="92500" lnSpcReduction="10000"/>
          </a:bodyPr>
          <a:lstStyle/>
          <a:p>
            <a:pPr marL="0" indent="0">
              <a:lnSpc>
                <a:spcPct val="150000"/>
              </a:lnSpc>
              <a:buNone/>
            </a:pPr>
            <a:r>
              <a:rPr lang="en-US" sz="2133" dirty="0"/>
              <a:t>The experiment will be housed in separate compartment, similar to the ebay housing, in the nose cone and extended out </a:t>
            </a:r>
            <a:r>
              <a:rPr lang="en-US" sz="2133" dirty="0" smtClean="0"/>
              <a:t>into </a:t>
            </a:r>
            <a:r>
              <a:rPr lang="en-US" sz="2133" dirty="0"/>
              <a:t>the </a:t>
            </a:r>
            <a:r>
              <a:rPr lang="en-US" sz="2133" dirty="0" smtClean="0"/>
              <a:t>rocket’s </a:t>
            </a:r>
            <a:r>
              <a:rPr lang="en-US" sz="2133" dirty="0"/>
              <a:t>body. </a:t>
            </a:r>
            <a:endParaRPr lang="en-US" sz="2133" dirty="0" smtClean="0"/>
          </a:p>
          <a:p>
            <a:pPr marL="0" indent="0">
              <a:lnSpc>
                <a:spcPct val="150000"/>
              </a:lnSpc>
              <a:buNone/>
            </a:pPr>
            <a:endParaRPr lang="en-US" sz="2133" dirty="0"/>
          </a:p>
          <a:p>
            <a:pPr marL="380990" indent="-380990">
              <a:lnSpc>
                <a:spcPct val="150000"/>
              </a:lnSpc>
            </a:pPr>
            <a:r>
              <a:rPr lang="en-US" sz="2133" dirty="0"/>
              <a:t>14 inches and will be </a:t>
            </a:r>
            <a:r>
              <a:rPr lang="en-US" sz="2133" dirty="0" err="1" smtClean="0"/>
              <a:t>attchedto</a:t>
            </a:r>
            <a:r>
              <a:rPr lang="en-US" sz="2133" dirty="0" smtClean="0"/>
              <a:t> </a:t>
            </a:r>
            <a:r>
              <a:rPr lang="en-US" sz="2133" dirty="0"/>
              <a:t>the nose </a:t>
            </a:r>
            <a:r>
              <a:rPr lang="en-US" sz="2133" dirty="0" smtClean="0"/>
              <a:t>cone using 4 plastic pop rivets</a:t>
            </a:r>
            <a:endParaRPr lang="en-US" sz="2133" dirty="0"/>
          </a:p>
          <a:p>
            <a:pPr marL="380990" indent="-380990">
              <a:lnSpc>
                <a:spcPct val="150000"/>
              </a:lnSpc>
            </a:pPr>
            <a:r>
              <a:rPr lang="en-US" sz="2133" dirty="0"/>
              <a:t>Sheer pins will be used to hold the experiment housing to the body tube and will break during ejection</a:t>
            </a:r>
          </a:p>
          <a:p>
            <a:pPr marL="380990" indent="-380990">
              <a:lnSpc>
                <a:spcPct val="150000"/>
              </a:lnSpc>
            </a:pPr>
            <a:r>
              <a:rPr lang="en-US" sz="2133" dirty="0" smtClean="0"/>
              <a:t>Eyebolt will be mounted </a:t>
            </a:r>
            <a:r>
              <a:rPr lang="en-US" sz="2133" dirty="0"/>
              <a:t>on one of the fiberglass </a:t>
            </a:r>
            <a:r>
              <a:rPr lang="en-US" sz="2133" dirty="0" smtClean="0"/>
              <a:t>end caps of the payload </a:t>
            </a:r>
            <a:endParaRPr lang="en-US" sz="2133" dirty="0"/>
          </a:p>
          <a:p>
            <a:pPr marL="380990" indent="-380990">
              <a:lnSpc>
                <a:spcPct val="150000"/>
              </a:lnSpc>
            </a:pPr>
            <a:r>
              <a:rPr lang="en-US" sz="2133" dirty="0"/>
              <a:t>This cap will have a U-bolt screwed on the outside of the cap, connected with a quick link to the main parachute</a:t>
            </a:r>
          </a:p>
          <a:p>
            <a:pPr marL="380990" indent="-380990">
              <a:lnSpc>
                <a:spcPct val="150000"/>
              </a:lnSpc>
            </a:pPr>
            <a:r>
              <a:rPr lang="en-US" sz="2133" dirty="0"/>
              <a:t> A wooden piece (the sled) will be secured perpendicular to the inner part of the disk/cap allowing the solenoid valves to be removable</a:t>
            </a:r>
          </a:p>
        </p:txBody>
      </p:sp>
    </p:spTree>
    <p:extLst>
      <p:ext uri="{BB962C8B-B14F-4D97-AF65-F5344CB8AC3E}">
        <p14:creationId xmlns:p14="http://schemas.microsoft.com/office/powerpoint/2010/main" val="2370448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Payload Drawlings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5400000">
            <a:off x="1484381" y="363919"/>
            <a:ext cx="4875077" cy="7198684"/>
          </a:xfrm>
          <a:prstGeom prst="rect">
            <a:avLst/>
          </a:prstGeom>
        </p:spPr>
      </p:pic>
      <p:sp>
        <p:nvSpPr>
          <p:cNvPr id="5" name="TextBox 4"/>
          <p:cNvSpPr txBox="1"/>
          <p:nvPr/>
        </p:nvSpPr>
        <p:spPr>
          <a:xfrm>
            <a:off x="5355465" y="2292439"/>
            <a:ext cx="1481070" cy="646331"/>
          </a:xfrm>
          <a:prstGeom prst="rect">
            <a:avLst/>
          </a:prstGeom>
          <a:noFill/>
        </p:spPr>
        <p:txBody>
          <a:bodyPr wrap="square" rtlCol="0">
            <a:spAutoFit/>
          </a:bodyPr>
          <a:lstStyle/>
          <a:p>
            <a:pPr algn="ctr"/>
            <a:r>
              <a:rPr lang="en-US" dirty="0" smtClean="0"/>
              <a:t>Electronics circuit </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315553" y="346481"/>
            <a:ext cx="4460847" cy="6054319"/>
          </a:xfrm>
          <a:prstGeom prst="rect">
            <a:avLst/>
          </a:prstGeom>
        </p:spPr>
      </p:pic>
    </p:spTree>
    <p:extLst>
      <p:ext uri="{BB962C8B-B14F-4D97-AF65-F5344CB8AC3E}">
        <p14:creationId xmlns:p14="http://schemas.microsoft.com/office/powerpoint/2010/main" val="354653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92494" y="546591"/>
            <a:ext cx="4152994" cy="5583752"/>
          </a:xfrm>
          <a:prstGeom prst="rect">
            <a:avLst/>
          </a:prstGeom>
        </p:spPr>
      </p:pic>
      <p:pic>
        <p:nvPicPr>
          <p:cNvPr id="5" name="Picture 4"/>
          <p:cNvPicPr/>
          <p:nvPr/>
        </p:nvPicPr>
        <p:blipFill rotWithShape="1">
          <a:blip r:embed="rId3">
            <a:extLst>
              <a:ext uri="{28A0092B-C50C-407E-A947-70E740481C1C}">
                <a14:useLocalDpi xmlns:a14="http://schemas.microsoft.com/office/drawing/2010/main" val="0"/>
              </a:ext>
            </a:extLst>
          </a:blip>
          <a:srcRect l="23870" t="-205" r="11338" b="7993"/>
          <a:stretch/>
        </p:blipFill>
        <p:spPr bwMode="auto">
          <a:xfrm rot="5400000">
            <a:off x="6497477" y="-225294"/>
            <a:ext cx="3824857" cy="6722773"/>
          </a:xfrm>
          <a:prstGeom prst="rect">
            <a:avLst/>
          </a:prstGeom>
          <a:ln>
            <a:noFill/>
          </a:ln>
          <a:extLst>
            <a:ext uri="{53640926-AAD7-44D8-BBD7-CCE9431645EC}">
              <a14:shadowObscured xmlns:a14="http://schemas.microsoft.com/office/drawing/2010/main"/>
            </a:ext>
          </a:extLst>
        </p:spPr>
      </p:pic>
      <p:sp>
        <p:nvSpPr>
          <p:cNvPr id="6" name="Text Box 2"/>
          <p:cNvSpPr txBox="1">
            <a:spLocks noChangeArrowheads="1"/>
          </p:cNvSpPr>
          <p:nvPr/>
        </p:nvSpPr>
        <p:spPr bwMode="auto">
          <a:xfrm>
            <a:off x="7480822" y="2276614"/>
            <a:ext cx="1843482" cy="56961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400" dirty="0">
                <a:solidFill>
                  <a:srgbClr val="000000"/>
                </a:solidFill>
                <a:effectLst/>
                <a:latin typeface="Arial" panose="020B0604020202020204" pitchFamily="34" charset="0"/>
                <a:ea typeface="Arial" panose="020B0604020202020204" pitchFamily="34" charset="0"/>
              </a:rPr>
              <a:t>Alternative Payload Electronics System</a:t>
            </a:r>
          </a:p>
        </p:txBody>
      </p:sp>
    </p:spTree>
    <p:extLst>
      <p:ext uri="{BB962C8B-B14F-4D97-AF65-F5344CB8AC3E}">
        <p14:creationId xmlns:p14="http://schemas.microsoft.com/office/powerpoint/2010/main" val="42154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309" y="225459"/>
            <a:ext cx="11360800" cy="763600"/>
          </a:xfrm>
        </p:spPr>
        <p:txBody>
          <a:bodyPr>
            <a:normAutofit fontScale="90000"/>
          </a:bodyPr>
          <a:lstStyle/>
          <a:p>
            <a:r>
              <a:rPr lang="en-US" dirty="0" smtClean="0"/>
              <a:t>Challenges and solutions</a:t>
            </a:r>
            <a:endParaRPr lang="en-US" dirty="0"/>
          </a:p>
        </p:txBody>
      </p:sp>
      <p:graphicFrame>
        <p:nvGraphicFramePr>
          <p:cNvPr id="4" name="Table 3"/>
          <p:cNvGraphicFramePr>
            <a:graphicFrameLocks noGrp="1"/>
          </p:cNvGraphicFramePr>
          <p:nvPr>
            <p:extLst/>
          </p:nvPr>
        </p:nvGraphicFramePr>
        <p:xfrm>
          <a:off x="1873672" y="1191804"/>
          <a:ext cx="8386786" cy="656941"/>
        </p:xfrm>
        <a:graphic>
          <a:graphicData uri="http://schemas.openxmlformats.org/drawingml/2006/table">
            <a:tbl>
              <a:tblPr firstRow="1" firstCol="1" bandRow="1">
                <a:tableStyleId>{5C22544A-7EE6-4342-B048-85BDC9FD1C3A}</a:tableStyleId>
              </a:tblPr>
              <a:tblGrid>
                <a:gridCol w="3046453"/>
                <a:gridCol w="5340333"/>
              </a:tblGrid>
              <a:tr h="656941">
                <a:tc>
                  <a:txBody>
                    <a:bodyPr/>
                    <a:lstStyle/>
                    <a:p>
                      <a:pPr marL="0" marR="0" algn="ctr">
                        <a:spcBef>
                          <a:spcPts val="0"/>
                        </a:spcBef>
                        <a:spcAft>
                          <a:spcPts val="0"/>
                        </a:spcAft>
                      </a:pPr>
                      <a:r>
                        <a:rPr lang="en-US" sz="1600" dirty="0">
                          <a:effectLst/>
                        </a:rPr>
                        <a:t> </a:t>
                      </a:r>
                      <a:endParaRPr lang="en-US" sz="1500" dirty="0">
                        <a:effectLst/>
                      </a:endParaRPr>
                    </a:p>
                    <a:p>
                      <a:pPr marL="0" marR="0" algn="ctr">
                        <a:spcBef>
                          <a:spcPts val="0"/>
                        </a:spcBef>
                        <a:spcAft>
                          <a:spcPts val="0"/>
                        </a:spcAft>
                      </a:pPr>
                      <a:r>
                        <a:rPr lang="en-US" sz="1600" dirty="0">
                          <a:effectLst/>
                        </a:rPr>
                        <a:t>Challenge</a:t>
                      </a:r>
                      <a:endParaRPr lang="en-US" sz="1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T="0" marB="0"/>
                </a:tc>
                <a:tc>
                  <a:txBody>
                    <a:bodyPr/>
                    <a:lstStyle/>
                    <a:p>
                      <a:pPr marL="0" marR="0" algn="ctr">
                        <a:spcBef>
                          <a:spcPts val="0"/>
                        </a:spcBef>
                        <a:spcAft>
                          <a:spcPts val="0"/>
                        </a:spcAft>
                      </a:pPr>
                      <a:r>
                        <a:rPr lang="en-US" sz="1600" dirty="0">
                          <a:effectLst/>
                        </a:rPr>
                        <a:t> </a:t>
                      </a:r>
                      <a:endParaRPr lang="en-US" sz="1500" dirty="0">
                        <a:effectLst/>
                      </a:endParaRPr>
                    </a:p>
                    <a:p>
                      <a:pPr marL="0" marR="0" algn="ctr">
                        <a:spcBef>
                          <a:spcPts val="0"/>
                        </a:spcBef>
                        <a:spcAft>
                          <a:spcPts val="0"/>
                        </a:spcAft>
                      </a:pPr>
                      <a:r>
                        <a:rPr lang="en-US" sz="1600" dirty="0">
                          <a:effectLst/>
                        </a:rPr>
                        <a:t>Solution</a:t>
                      </a:r>
                      <a:endParaRPr lang="en-US" sz="1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T="0" marB="0"/>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67040216"/>
              </p:ext>
            </p:extLst>
          </p:nvPr>
        </p:nvGraphicFramePr>
        <p:xfrm>
          <a:off x="1873672" y="2051491"/>
          <a:ext cx="8386787" cy="4619862"/>
        </p:xfrm>
        <a:graphic>
          <a:graphicData uri="http://schemas.openxmlformats.org/drawingml/2006/table">
            <a:tbl>
              <a:tblPr firstRow="1" firstCol="1" bandRow="1">
                <a:tableStyleId>{5C22544A-7EE6-4342-B048-85BDC9FD1C3A}</a:tableStyleId>
              </a:tblPr>
              <a:tblGrid>
                <a:gridCol w="3017463"/>
                <a:gridCol w="5369324"/>
              </a:tblGrid>
              <a:tr h="702569">
                <a:tc>
                  <a:txBody>
                    <a:bodyPr/>
                    <a:lstStyle/>
                    <a:p>
                      <a:pPr marL="0" marR="0">
                        <a:spcBef>
                          <a:spcPts val="0"/>
                        </a:spcBef>
                        <a:spcAft>
                          <a:spcPts val="0"/>
                        </a:spcAft>
                      </a:pPr>
                      <a:r>
                        <a:rPr lang="en-US" sz="900" dirty="0">
                          <a:effectLst/>
                        </a:rPr>
                        <a:t>Keeping the oobleck mixed.</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c>
                  <a:txBody>
                    <a:bodyPr/>
                    <a:lstStyle/>
                    <a:p>
                      <a:pPr marL="0" marR="0">
                        <a:spcBef>
                          <a:spcPts val="0"/>
                        </a:spcBef>
                        <a:spcAft>
                          <a:spcPts val="0"/>
                        </a:spcAft>
                      </a:pPr>
                      <a:r>
                        <a:rPr lang="en-US" sz="900" dirty="0">
                          <a:effectLst/>
                        </a:rPr>
                        <a:t>Mix the two parts cornstarch and one part water to make the </a:t>
                      </a:r>
                      <a:r>
                        <a:rPr lang="en-US" sz="900" dirty="0" smtClean="0">
                          <a:effectLst/>
                        </a:rPr>
                        <a:t>colloid </a:t>
                      </a:r>
                      <a:r>
                        <a:rPr lang="en-US" sz="900" dirty="0">
                          <a:effectLst/>
                        </a:rPr>
                        <a:t>within an hour or less before the rocket is taken out to the payload. This will keep the colloid mixture from separating and losing its properties. </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r>
              <a:tr h="728121">
                <a:tc>
                  <a:txBody>
                    <a:bodyPr/>
                    <a:lstStyle/>
                    <a:p>
                      <a:pPr marL="0" marR="0">
                        <a:spcBef>
                          <a:spcPts val="0"/>
                        </a:spcBef>
                        <a:spcAft>
                          <a:spcPts val="0"/>
                        </a:spcAft>
                      </a:pPr>
                      <a:r>
                        <a:rPr lang="en-US" sz="900" dirty="0">
                          <a:effectLst/>
                        </a:rPr>
                        <a:t>The motor selection will determine the length of the of time the rocket accelerates effecting the time of our experiment </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c>
                  <a:txBody>
                    <a:bodyPr/>
                    <a:lstStyle/>
                    <a:p>
                      <a:pPr marL="0" marR="0">
                        <a:spcBef>
                          <a:spcPts val="0"/>
                        </a:spcBef>
                        <a:spcAft>
                          <a:spcPts val="0"/>
                        </a:spcAft>
                      </a:pPr>
                      <a:r>
                        <a:rPr lang="en-US" sz="900" dirty="0">
                          <a:effectLst/>
                        </a:rPr>
                        <a:t>We can use RockSims to get an estimation on the time of our rockets acceleration, so we can then set the timer for our experiment.  </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r>
              <a:tr h="1310620">
                <a:tc>
                  <a:txBody>
                    <a:bodyPr/>
                    <a:lstStyle/>
                    <a:p>
                      <a:pPr marL="0" marR="0">
                        <a:spcBef>
                          <a:spcPts val="0"/>
                        </a:spcBef>
                        <a:spcAft>
                          <a:spcPts val="0"/>
                        </a:spcAft>
                      </a:pPr>
                      <a:r>
                        <a:rPr lang="en-US" sz="900" dirty="0">
                          <a:effectLst/>
                        </a:rPr>
                        <a:t>Determine the optimum dimeter of our test tubes.</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c>
                  <a:txBody>
                    <a:bodyPr/>
                    <a:lstStyle/>
                    <a:p>
                      <a:pPr marL="0" marR="0">
                        <a:spcBef>
                          <a:spcPts val="0"/>
                        </a:spcBef>
                        <a:spcAft>
                          <a:spcPts val="0"/>
                        </a:spcAft>
                      </a:pPr>
                      <a:r>
                        <a:rPr lang="en-US" sz="900" dirty="0">
                          <a:effectLst/>
                        </a:rPr>
                        <a:t>If the test tubes are too big and the colloid might solidify under the G-forces, causing the colloid to drop to the bottom test tube. If the test tube is too small then the colloid might stay in a solidified state casing not change during the rockets accent. We can solve this by trial and err or by placing a small ring in the top test tube so when the solenoid valve opens the colloid either turns into a liquid and flows through the hole, or the colloid stays in the top tube do to a solid state of matter. </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r>
              <a:tr h="873745">
                <a:tc>
                  <a:txBody>
                    <a:bodyPr/>
                    <a:lstStyle/>
                    <a:p>
                      <a:pPr marL="0" marR="0">
                        <a:spcBef>
                          <a:spcPts val="0"/>
                        </a:spcBef>
                        <a:spcAft>
                          <a:spcPts val="0"/>
                        </a:spcAft>
                      </a:pPr>
                      <a:r>
                        <a:rPr lang="en-US" sz="900" dirty="0">
                          <a:effectLst/>
                        </a:rPr>
                        <a:t>Getting all electronics to work together at the same time.</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c>
                  <a:txBody>
                    <a:bodyPr/>
                    <a:lstStyle/>
                    <a:p>
                      <a:pPr marL="0" marR="0">
                        <a:spcBef>
                          <a:spcPts val="0"/>
                        </a:spcBef>
                        <a:spcAft>
                          <a:spcPts val="0"/>
                        </a:spcAft>
                      </a:pPr>
                      <a:r>
                        <a:rPr lang="en-US" sz="900" dirty="0">
                          <a:effectLst/>
                        </a:rPr>
                        <a:t>In order to insure that all electronics work together at the same time the electronics will be test prior to flight. We also have two of each electronics (solenoid valve and camera) in the nose cone, if in the event that one of the electronics fails to work we have a back up to collect the data. </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r>
              <a:tr h="1004807">
                <a:tc>
                  <a:txBody>
                    <a:bodyPr/>
                    <a:lstStyle/>
                    <a:p>
                      <a:pPr marL="0" marR="0">
                        <a:lnSpc>
                          <a:spcPct val="115000"/>
                        </a:lnSpc>
                        <a:spcBef>
                          <a:spcPts val="0"/>
                        </a:spcBef>
                        <a:spcAft>
                          <a:spcPts val="0"/>
                        </a:spcAft>
                      </a:pPr>
                      <a:r>
                        <a:rPr lang="en-US" sz="900" dirty="0">
                          <a:effectLst/>
                        </a:rPr>
                        <a:t>Creating a rocket that won’t go over 5280 feet.</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c>
                  <a:txBody>
                    <a:bodyPr/>
                    <a:lstStyle/>
                    <a:p>
                      <a:pPr marL="0" marR="0">
                        <a:lnSpc>
                          <a:spcPct val="115000"/>
                        </a:lnSpc>
                        <a:spcBef>
                          <a:spcPts val="0"/>
                        </a:spcBef>
                        <a:spcAft>
                          <a:spcPts val="0"/>
                        </a:spcAft>
                      </a:pPr>
                      <a:r>
                        <a:rPr lang="en-US" sz="900" dirty="0">
                          <a:effectLst/>
                        </a:rPr>
                        <a:t>Design the rocket to fly one mile high or slightly over under perfect conditions. This is accounted for the highly probable that the rocket will weigh 25 percent more than calculated values. Therefore in experimental launches you will have consider all factors like air resistance (that will cause drag) and modify as needed.</a:t>
                      </a:r>
                      <a:endParaRPr lang="en-US"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5280" marR="55280" marT="0" marB="0"/>
                </a:tc>
              </a:tr>
            </a:tbl>
          </a:graphicData>
        </a:graphic>
      </p:graphicFrame>
      <p:sp>
        <p:nvSpPr>
          <p:cNvPr id="6" name="Rectangle 1"/>
          <p:cNvSpPr>
            <a:spLocks noGrp="1" noChangeArrowheads="1"/>
          </p:cNvSpPr>
          <p:nvPr>
            <p:ph type="body" idx="1"/>
          </p:nvPr>
        </p:nvSpPr>
        <p:spPr bwMode="auto">
          <a:xfrm>
            <a:off x="1622835" y="4075383"/>
            <a:ext cx="101535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ctr" anchorCtr="0" compatLnSpc="1">
            <a:prstTxWarp prst="textNoShape">
              <a:avLst/>
            </a:prstTxWarp>
            <a:spAutoFit/>
          </a:bodyPr>
          <a:lstStyle/>
          <a:p>
            <a:pPr marL="0" indent="0" defTabSz="1219170" eaLnBrk="0" fontAlgn="base" hangingPunct="0">
              <a:lnSpc>
                <a:spcPct val="100000"/>
              </a:lnSpc>
              <a:spcBef>
                <a:spcPct val="0"/>
              </a:spcBef>
              <a:spcAft>
                <a:spcPct val="0"/>
              </a:spcAft>
              <a:buNone/>
            </a:pPr>
            <a:r>
              <a:rPr lang="en-US" altLang="en-US" sz="1600" b="1" u="sng" dirty="0">
                <a:solidFill>
                  <a:srgbClr val="000000"/>
                </a:solidFill>
                <a:latin typeface="Arial" panose="020B0604020202020204" pitchFamily="34" charset="0"/>
                <a:ea typeface="Arial" panose="020B0604020202020204" pitchFamily="34" charset="0"/>
              </a:rPr>
              <a:t> </a:t>
            </a:r>
            <a:endParaRPr lang="en-US" altLang="en-US" sz="2400" dirty="0">
              <a:latin typeface="Arial" panose="020B0604020202020204" pitchFamily="34" charset="0"/>
            </a:endParaRPr>
          </a:p>
        </p:txBody>
      </p:sp>
    </p:spTree>
    <p:extLst>
      <p:ext uri="{BB962C8B-B14F-4D97-AF65-F5344CB8AC3E}">
        <p14:creationId xmlns:p14="http://schemas.microsoft.com/office/powerpoint/2010/main" val="1806191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 Operations Procedures</a:t>
            </a:r>
            <a:endParaRPr lang="en-US" dirty="0"/>
          </a:p>
        </p:txBody>
      </p:sp>
      <p:sp>
        <p:nvSpPr>
          <p:cNvPr id="3" name="Content Placeholder 2"/>
          <p:cNvSpPr>
            <a:spLocks noGrp="1"/>
          </p:cNvSpPr>
          <p:nvPr>
            <p:ph idx="1"/>
          </p:nvPr>
        </p:nvSpPr>
        <p:spPr/>
        <p:txBody>
          <a:bodyPr/>
          <a:lstStyle/>
          <a:p>
            <a:r>
              <a:rPr lang="en-US" dirty="0" smtClean="0"/>
              <a:t>Recovery Preparation</a:t>
            </a:r>
          </a:p>
          <a:p>
            <a:r>
              <a:rPr lang="en-US" dirty="0" smtClean="0"/>
              <a:t>Motor Preparation</a:t>
            </a:r>
          </a:p>
          <a:p>
            <a:r>
              <a:rPr lang="en-US" dirty="0" smtClean="0"/>
              <a:t>Setup on launcher</a:t>
            </a:r>
          </a:p>
          <a:p>
            <a:r>
              <a:rPr lang="en-US" dirty="0" smtClean="0"/>
              <a:t>Igniter installation</a:t>
            </a:r>
          </a:p>
          <a:p>
            <a:r>
              <a:rPr lang="en-US" dirty="0" smtClean="0"/>
              <a:t>Launch procedure</a:t>
            </a:r>
          </a:p>
          <a:p>
            <a:r>
              <a:rPr lang="en-US" dirty="0" smtClean="0"/>
              <a:t>Troubleshooting</a:t>
            </a:r>
          </a:p>
          <a:p>
            <a:r>
              <a:rPr lang="en-US" dirty="0" smtClean="0"/>
              <a:t>Post-flight inspection</a:t>
            </a:r>
            <a:endParaRPr lang="en-US" dirty="0"/>
          </a:p>
        </p:txBody>
      </p:sp>
    </p:spTree>
    <p:extLst>
      <p:ext uri="{BB962C8B-B14F-4D97-AF65-F5344CB8AC3E}">
        <p14:creationId xmlns:p14="http://schemas.microsoft.com/office/powerpoint/2010/main" val="1603916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305691"/>
            <a:ext cx="11360800" cy="763600"/>
          </a:xfrm>
        </p:spPr>
        <p:txBody>
          <a:bodyPr>
            <a:normAutofit fontScale="90000"/>
          </a:bodyPr>
          <a:lstStyle/>
          <a:p>
            <a:r>
              <a:rPr lang="en-US" dirty="0" smtClean="0"/>
              <a:t>Safety </a:t>
            </a:r>
            <a:endParaRPr lang="en-US" dirty="0"/>
          </a:p>
        </p:txBody>
      </p:sp>
      <p:sp>
        <p:nvSpPr>
          <p:cNvPr id="3" name="Text Placeholder 2"/>
          <p:cNvSpPr>
            <a:spLocks noGrp="1"/>
          </p:cNvSpPr>
          <p:nvPr>
            <p:ph type="body" idx="1"/>
          </p:nvPr>
        </p:nvSpPr>
        <p:spPr>
          <a:xfrm>
            <a:off x="415600" y="1166764"/>
            <a:ext cx="11360800" cy="5367600"/>
          </a:xfrm>
        </p:spPr>
        <p:txBody>
          <a:bodyPr/>
          <a:lstStyle/>
          <a:p>
            <a:pPr marL="380990" indent="-380990"/>
            <a:r>
              <a:rPr lang="en-US" dirty="0" smtClean="0">
                <a:solidFill>
                  <a:schemeClr val="tx1"/>
                </a:solidFill>
              </a:rPr>
              <a:t>Facilities and Equipment</a:t>
            </a:r>
          </a:p>
          <a:p>
            <a:pPr marL="380990" indent="-380990"/>
            <a:r>
              <a:rPr lang="en-US" dirty="0" smtClean="0">
                <a:solidFill>
                  <a:schemeClr val="tx1"/>
                </a:solidFill>
              </a:rPr>
              <a:t>Safety Equipment</a:t>
            </a:r>
          </a:p>
          <a:p>
            <a:pPr marL="380990" indent="-380990"/>
            <a:r>
              <a:rPr lang="en-US" dirty="0" smtClean="0">
                <a:solidFill>
                  <a:schemeClr val="tx1"/>
                </a:solidFill>
              </a:rPr>
              <a:t>Safety Plan</a:t>
            </a:r>
          </a:p>
          <a:p>
            <a:pPr marL="380990" indent="-380990"/>
            <a:r>
              <a:rPr lang="en-US" dirty="0" smtClean="0">
                <a:solidFill>
                  <a:schemeClr val="tx1"/>
                </a:solidFill>
              </a:rPr>
              <a:t>Procedures for NAR/TRA Personnel to Preform</a:t>
            </a:r>
          </a:p>
          <a:p>
            <a:pPr marL="380990" indent="-380990"/>
            <a:r>
              <a:rPr lang="en-US" dirty="0" smtClean="0">
                <a:solidFill>
                  <a:schemeClr val="tx1"/>
                </a:solidFill>
              </a:rPr>
              <a:t>Plan For Briefing Students</a:t>
            </a:r>
          </a:p>
          <a:p>
            <a:pPr marL="380990" indent="-380990"/>
            <a:r>
              <a:rPr lang="en-US" dirty="0" smtClean="0">
                <a:solidFill>
                  <a:schemeClr val="tx1"/>
                </a:solidFill>
              </a:rPr>
              <a:t>Method for Handling and Storage </a:t>
            </a:r>
          </a:p>
          <a:p>
            <a:pPr marL="380990" indent="-380990"/>
            <a:r>
              <a:rPr lang="en-US" dirty="0" smtClean="0">
                <a:solidFill>
                  <a:schemeClr val="tx1"/>
                </a:solidFill>
              </a:rPr>
              <a:t>Team Agreement</a:t>
            </a:r>
          </a:p>
          <a:p>
            <a:r>
              <a:rPr lang="en-US" dirty="0" smtClean="0">
                <a:solidFill>
                  <a:schemeClr val="tx1"/>
                </a:solidFill>
              </a:rPr>
              <a:t>Our safety officers is Melody B.</a:t>
            </a:r>
            <a:endParaRPr lang="en-US" dirty="0">
              <a:solidFill>
                <a:schemeClr val="tx1"/>
              </a:solidFill>
            </a:endParaRPr>
          </a:p>
        </p:txBody>
      </p:sp>
    </p:spTree>
    <p:extLst>
      <p:ext uri="{BB962C8B-B14F-4D97-AF65-F5344CB8AC3E}">
        <p14:creationId xmlns:p14="http://schemas.microsoft.com/office/powerpoint/2010/main" val="3472536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3" name="Content Placeholder 2"/>
          <p:cNvSpPr>
            <a:spLocks noGrp="1"/>
          </p:cNvSpPr>
          <p:nvPr>
            <p:ph idx="1"/>
          </p:nvPr>
        </p:nvSpPr>
        <p:spPr/>
        <p:txBody>
          <a:bodyPr/>
          <a:lstStyle/>
          <a:p>
            <a:r>
              <a:rPr lang="en-US" dirty="0" smtClean="0"/>
              <a:t>Subscale Flight</a:t>
            </a:r>
          </a:p>
          <a:p>
            <a:pPr lvl="1"/>
            <a:r>
              <a:rPr lang="en-US" dirty="0" smtClean="0"/>
              <a:t>What we learned?</a:t>
            </a:r>
          </a:p>
          <a:p>
            <a:r>
              <a:rPr lang="en-US" dirty="0" smtClean="0"/>
              <a:t>Ground Test for ejection charge</a:t>
            </a:r>
          </a:p>
          <a:p>
            <a:r>
              <a:rPr lang="en-US" dirty="0" smtClean="0"/>
              <a:t>Ground Test for payload</a:t>
            </a:r>
          </a:p>
          <a:p>
            <a:r>
              <a:rPr lang="en-US" dirty="0" smtClean="0"/>
              <a:t>Full-scale Flight</a:t>
            </a:r>
            <a:endParaRPr lang="en-US" dirty="0"/>
          </a:p>
        </p:txBody>
      </p:sp>
    </p:spTree>
    <p:extLst>
      <p:ext uri="{BB962C8B-B14F-4D97-AF65-F5344CB8AC3E}">
        <p14:creationId xmlns:p14="http://schemas.microsoft.com/office/powerpoint/2010/main" val="4170959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Flight results </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These two flights were performed without the payload components (approximately 12oz).  There is a concern that with the completed payload the thrust to weight ratio will drop below 5.0.  If so, we will submit a request to change components to reduce mass or to change the motor to one with a higher average force (Possibly the K661 Blue Streak – another 2 Grain 75mm </a:t>
            </a:r>
            <a:r>
              <a:rPr lang="en-US" smtClean="0"/>
              <a:t>CTI motor</a:t>
            </a:r>
            <a:r>
              <a:rPr lang="en-US" dirty="0"/>
              <a:t>,</a:t>
            </a:r>
            <a:endParaRPr lang="en-US" dirty="0" smtClean="0"/>
          </a:p>
          <a:p>
            <a:pPr marL="0" indent="0">
              <a:buNone/>
            </a:pPr>
            <a:r>
              <a:rPr lang="en-US" dirty="0" smtClean="0"/>
              <a:t>   other options include the Aerotech K560W or the CTI K711WH)</a:t>
            </a:r>
          </a:p>
          <a:p>
            <a:r>
              <a:rPr lang="en-US" dirty="0" smtClean="0"/>
              <a:t>The first rocket </a:t>
            </a:r>
            <a:r>
              <a:rPr lang="en-US" dirty="0"/>
              <a:t>went 5903 feet</a:t>
            </a:r>
          </a:p>
          <a:p>
            <a:pPr lvl="1"/>
            <a:r>
              <a:rPr lang="en-US" dirty="0" smtClean="0"/>
              <a:t>It </a:t>
            </a:r>
            <a:r>
              <a:rPr lang="en-US" dirty="0"/>
              <a:t>reached a maximum velocity of about 680 ft/s</a:t>
            </a:r>
          </a:p>
          <a:p>
            <a:pPr lvl="1"/>
            <a:r>
              <a:rPr lang="en-US" dirty="0"/>
              <a:t>The drogue parachute ejected at apogee</a:t>
            </a:r>
          </a:p>
          <a:p>
            <a:pPr lvl="1"/>
            <a:r>
              <a:rPr lang="en-US" dirty="0"/>
              <a:t>The main parachute ejected at 700 </a:t>
            </a:r>
            <a:r>
              <a:rPr lang="en-US" dirty="0" smtClean="0"/>
              <a:t>ft</a:t>
            </a:r>
          </a:p>
          <a:p>
            <a:pPr lvl="1"/>
            <a:r>
              <a:rPr lang="en-US" dirty="0" smtClean="0"/>
              <a:t>Sunny and barely any wind</a:t>
            </a:r>
          </a:p>
          <a:p>
            <a:r>
              <a:rPr lang="en-US" dirty="0" smtClean="0"/>
              <a:t>The second rocket went 5746 feet</a:t>
            </a:r>
            <a:endParaRPr lang="en-US" dirty="0"/>
          </a:p>
          <a:p>
            <a:pPr lvl="1"/>
            <a:r>
              <a:rPr lang="en-US" dirty="0" smtClean="0"/>
              <a:t>It reached a maximum velocity of about 650 ft/s</a:t>
            </a:r>
          </a:p>
          <a:p>
            <a:pPr lvl="1"/>
            <a:r>
              <a:rPr lang="en-US" dirty="0" smtClean="0"/>
              <a:t>The drogue parachute ejected at apogee</a:t>
            </a:r>
          </a:p>
          <a:p>
            <a:pPr lvl="1"/>
            <a:r>
              <a:rPr lang="en-US" dirty="0" smtClean="0"/>
              <a:t>The main parachute ejected at 700 ft</a:t>
            </a:r>
          </a:p>
          <a:p>
            <a:pPr lvl="1"/>
            <a:r>
              <a:rPr lang="en-US" dirty="0" smtClean="0"/>
              <a:t>Cloudy, and the wind was 10-15 mph</a:t>
            </a:r>
          </a:p>
          <a:p>
            <a:pPr lvl="1"/>
            <a:endParaRPr lang="en-US" dirty="0" smtClean="0"/>
          </a:p>
          <a:p>
            <a:endParaRPr lang="en-US" dirty="0"/>
          </a:p>
        </p:txBody>
      </p:sp>
    </p:spTree>
    <p:extLst>
      <p:ext uri="{BB962C8B-B14F-4D97-AF65-F5344CB8AC3E}">
        <p14:creationId xmlns:p14="http://schemas.microsoft.com/office/powerpoint/2010/main" val="1157342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Funding</a:t>
            </a:r>
            <a:endParaRPr lang="en-US" dirty="0"/>
          </a:p>
        </p:txBody>
      </p:sp>
      <p:sp>
        <p:nvSpPr>
          <p:cNvPr id="3" name="Content Placeholder 2"/>
          <p:cNvSpPr>
            <a:spLocks noGrp="1"/>
          </p:cNvSpPr>
          <p:nvPr>
            <p:ph idx="1"/>
          </p:nvPr>
        </p:nvSpPr>
        <p:spPr/>
        <p:txBody>
          <a:bodyPr>
            <a:normAutofit/>
          </a:bodyPr>
          <a:lstStyle/>
          <a:p>
            <a:r>
              <a:rPr lang="en-US" dirty="0" smtClean="0"/>
              <a:t>Cotton Candy </a:t>
            </a:r>
          </a:p>
          <a:p>
            <a:r>
              <a:rPr lang="en-US" dirty="0" smtClean="0"/>
              <a:t>Roctopi</a:t>
            </a:r>
          </a:p>
          <a:p>
            <a:r>
              <a:rPr lang="en-US" dirty="0" smtClean="0"/>
              <a:t>Bonus Books</a:t>
            </a:r>
          </a:p>
          <a:p>
            <a:r>
              <a:rPr lang="en-US" dirty="0" smtClean="0"/>
              <a:t>Paint night </a:t>
            </a:r>
          </a:p>
          <a:p>
            <a:r>
              <a:rPr lang="en-US" dirty="0" smtClean="0"/>
              <a:t>Avon</a:t>
            </a:r>
          </a:p>
          <a:p>
            <a:r>
              <a:rPr lang="en-US" dirty="0" smtClean="0"/>
              <a:t>Nuts about Granola</a:t>
            </a:r>
          </a:p>
          <a:p>
            <a:r>
              <a:rPr lang="en-US" dirty="0" smtClean="0"/>
              <a:t>We have raised approximately $17,000</a:t>
            </a:r>
          </a:p>
          <a:p>
            <a:endParaRPr lang="en-US" dirty="0"/>
          </a:p>
        </p:txBody>
      </p:sp>
    </p:spTree>
    <p:extLst>
      <p:ext uri="{BB962C8B-B14F-4D97-AF65-F5344CB8AC3E}">
        <p14:creationId xmlns:p14="http://schemas.microsoft.com/office/powerpoint/2010/main" val="2087149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Grants and Donations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a:t>TE Connectivity for $</a:t>
            </a:r>
            <a:r>
              <a:rPr lang="en-US" dirty="0" smtClean="0"/>
              <a:t>7,500</a:t>
            </a:r>
          </a:p>
          <a:p>
            <a:r>
              <a:rPr lang="en-US" dirty="0" smtClean="0"/>
              <a:t>Pennsylvania </a:t>
            </a:r>
            <a:r>
              <a:rPr lang="en-US" dirty="0"/>
              <a:t>Space Grant Consortium for $</a:t>
            </a:r>
            <a:r>
              <a:rPr lang="en-US" dirty="0" smtClean="0"/>
              <a:t>2,500</a:t>
            </a:r>
          </a:p>
          <a:p>
            <a:r>
              <a:rPr lang="en-US" dirty="0" smtClean="0"/>
              <a:t>National </a:t>
            </a:r>
            <a:r>
              <a:rPr lang="en-US" dirty="0"/>
              <a:t>Association of rocketry (NAR) Cannon Award for $500 </a:t>
            </a:r>
            <a:endParaRPr lang="en-US" dirty="0" smtClean="0"/>
          </a:p>
          <a:p>
            <a:r>
              <a:rPr lang="en-US" dirty="0" smtClean="0"/>
              <a:t>Engineering </a:t>
            </a:r>
            <a:r>
              <a:rPr lang="en-US" dirty="0"/>
              <a:t>Society of York for $</a:t>
            </a:r>
            <a:r>
              <a:rPr lang="en-US" dirty="0" smtClean="0"/>
              <a:t>1,000</a:t>
            </a:r>
          </a:p>
          <a:p>
            <a:r>
              <a:rPr lang="en-US" dirty="0" smtClean="0"/>
              <a:t> </a:t>
            </a:r>
            <a:r>
              <a:rPr lang="en-US" dirty="0"/>
              <a:t>Hanover Rotary for $</a:t>
            </a:r>
            <a:r>
              <a:rPr lang="en-US" dirty="0" smtClean="0"/>
              <a:t>1,000</a:t>
            </a:r>
          </a:p>
          <a:p>
            <a:r>
              <a:rPr lang="en-US" dirty="0" smtClean="0"/>
              <a:t>M&amp;T </a:t>
            </a:r>
            <a:r>
              <a:rPr lang="en-US" dirty="0"/>
              <a:t>Bank for $</a:t>
            </a:r>
            <a:r>
              <a:rPr lang="en-US" dirty="0" smtClean="0"/>
              <a:t>1,250</a:t>
            </a:r>
          </a:p>
          <a:p>
            <a:r>
              <a:rPr lang="en-US" dirty="0" smtClean="0"/>
              <a:t>Spring </a:t>
            </a:r>
            <a:r>
              <a:rPr lang="en-US" dirty="0"/>
              <a:t>Grove Educational Fund for $</a:t>
            </a:r>
            <a:r>
              <a:rPr lang="en-US" dirty="0" smtClean="0"/>
              <a:t>1,000</a:t>
            </a:r>
          </a:p>
          <a:p>
            <a:r>
              <a:rPr lang="en-US" dirty="0" smtClean="0"/>
              <a:t>Rutter’s </a:t>
            </a:r>
            <a:r>
              <a:rPr lang="en-US" dirty="0"/>
              <a:t>for $250 and another donation for $100. </a:t>
            </a:r>
            <a:endParaRPr lang="en-US" dirty="0" smtClean="0"/>
          </a:p>
          <a:p>
            <a:r>
              <a:rPr lang="en-US" dirty="0" smtClean="0"/>
              <a:t>OK Associates donation of $500</a:t>
            </a:r>
          </a:p>
          <a:p>
            <a:r>
              <a:rPr lang="en-US" dirty="0" smtClean="0"/>
              <a:t>Maryland Delaware Rocketry Association $250</a:t>
            </a:r>
            <a:endParaRPr lang="en-US" dirty="0"/>
          </a:p>
        </p:txBody>
      </p:sp>
    </p:spTree>
    <p:extLst>
      <p:ext uri="{BB962C8B-B14F-4D97-AF65-F5344CB8AC3E}">
        <p14:creationId xmlns:p14="http://schemas.microsoft.com/office/powerpoint/2010/main" val="427918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a:t>
            </a:r>
            <a:endParaRPr lang="en-US" dirty="0"/>
          </a:p>
        </p:txBody>
      </p:sp>
      <p:sp>
        <p:nvSpPr>
          <p:cNvPr id="3" name="Content Placeholder 2"/>
          <p:cNvSpPr>
            <a:spLocks noGrp="1"/>
          </p:cNvSpPr>
          <p:nvPr>
            <p:ph idx="1"/>
          </p:nvPr>
        </p:nvSpPr>
        <p:spPr/>
        <p:txBody>
          <a:bodyPr/>
          <a:lstStyle/>
          <a:p>
            <a:r>
              <a:rPr lang="en-US" dirty="0" smtClean="0"/>
              <a:t>It went up $4500 because we had to replace some tools and purchase some more consumables during the construction of the subscale and the full scale.</a:t>
            </a:r>
            <a:endParaRPr lang="en-US" dirty="0"/>
          </a:p>
        </p:txBody>
      </p:sp>
    </p:spTree>
    <p:extLst>
      <p:ext uri="{BB962C8B-B14F-4D97-AF65-F5344CB8AC3E}">
        <p14:creationId xmlns:p14="http://schemas.microsoft.com/office/powerpoint/2010/main" val="1113126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Gantt Chart</a:t>
            </a:r>
            <a:endParaRPr lang="en-US" dirty="0"/>
          </a:p>
        </p:txBody>
      </p:sp>
      <p:graphicFrame>
        <p:nvGraphicFramePr>
          <p:cNvPr id="5" name="Content Placeholder 4"/>
          <p:cNvGraphicFramePr>
            <a:graphicFrameLocks noGrp="1"/>
          </p:cNvGraphicFramePr>
          <p:nvPr>
            <p:ph idx="1"/>
            <p:extLst/>
          </p:nvPr>
        </p:nvGraphicFramePr>
        <p:xfrm>
          <a:off x="1676400" y="1600200"/>
          <a:ext cx="8839200" cy="4648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5632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15600" y="593367"/>
            <a:ext cx="11360800" cy="763600"/>
          </a:xfrm>
          <a:prstGeom prst="rect">
            <a:avLst/>
          </a:prstGeom>
        </p:spPr>
        <p:txBody>
          <a:bodyPr vert="horz" lIns="121900" tIns="121900" rIns="121900" bIns="121900" rtlCol="0" anchor="t" anchorCtr="0">
            <a:noAutofit/>
          </a:bodyPr>
          <a:lstStyle/>
          <a:p>
            <a:r>
              <a:rPr lang="en" dirty="0" smtClean="0"/>
              <a:t>Education Engagement</a:t>
            </a:r>
            <a:endParaRPr lang="en" dirty="0"/>
          </a:p>
        </p:txBody>
      </p:sp>
      <p:sp>
        <p:nvSpPr>
          <p:cNvPr id="55" name="Shape 55"/>
          <p:cNvSpPr txBox="1">
            <a:spLocks noGrp="1"/>
          </p:cNvSpPr>
          <p:nvPr>
            <p:ph type="body" idx="1"/>
          </p:nvPr>
        </p:nvSpPr>
        <p:spPr>
          <a:xfrm>
            <a:off x="415639" y="1536508"/>
            <a:ext cx="11360800" cy="4555200"/>
          </a:xfrm>
          <a:prstGeom prst="rect">
            <a:avLst/>
          </a:prstGeom>
        </p:spPr>
        <p:txBody>
          <a:bodyPr vert="horz" lIns="121900" tIns="121900" rIns="121900" bIns="121900" rtlCol="0" anchor="t" anchorCtr="0">
            <a:noAutofit/>
          </a:bodyPr>
          <a:lstStyle/>
          <a:p>
            <a:pPr marL="609585" indent="-304792"/>
            <a:r>
              <a:rPr lang="en" dirty="0"/>
              <a:t>Elementary students will receive a more basic understanding of the </a:t>
            </a:r>
            <a:r>
              <a:rPr lang="en" dirty="0" smtClean="0"/>
              <a:t>TARC and </a:t>
            </a:r>
            <a:r>
              <a:rPr lang="en" dirty="0"/>
              <a:t>SLI programs we have here at Spring Grove Area High </a:t>
            </a:r>
            <a:r>
              <a:rPr lang="en" dirty="0" smtClean="0"/>
              <a:t>School</a:t>
            </a:r>
            <a:endParaRPr lang="en" dirty="0"/>
          </a:p>
          <a:p>
            <a:pPr>
              <a:buNone/>
            </a:pPr>
            <a:endParaRPr dirty="0"/>
          </a:p>
          <a:p>
            <a:pPr marL="609585" indent="-304792"/>
            <a:r>
              <a:rPr lang="en" dirty="0" smtClean="0"/>
              <a:t>Intermediate </a:t>
            </a:r>
            <a:r>
              <a:rPr lang="en" dirty="0"/>
              <a:t>and M</a:t>
            </a:r>
            <a:r>
              <a:rPr lang="en" dirty="0" smtClean="0"/>
              <a:t>iddle </a:t>
            </a:r>
            <a:r>
              <a:rPr lang="en" dirty="0"/>
              <a:t>S</a:t>
            </a:r>
            <a:r>
              <a:rPr lang="en" dirty="0" smtClean="0"/>
              <a:t>chool </a:t>
            </a:r>
            <a:r>
              <a:rPr lang="en" dirty="0"/>
              <a:t>students will receive a more in-depth educational experience of the TARC and SLI programs to get them interested in </a:t>
            </a:r>
            <a:r>
              <a:rPr lang="en" dirty="0" smtClean="0"/>
              <a:t>participating in the </a:t>
            </a:r>
            <a:r>
              <a:rPr lang="en" dirty="0"/>
              <a:t>SLI and TARC programs when they reach the </a:t>
            </a:r>
            <a:r>
              <a:rPr lang="en" dirty="0" smtClean="0"/>
              <a:t>High School.          </a:t>
            </a:r>
            <a:endParaRPr lang="en" dirty="0"/>
          </a:p>
        </p:txBody>
      </p:sp>
    </p:spTree>
    <p:extLst>
      <p:ext uri="{BB962C8B-B14F-4D97-AF65-F5344CB8AC3E}">
        <p14:creationId xmlns:p14="http://schemas.microsoft.com/office/powerpoint/2010/main" val="619761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Educational Engagement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a:t>Presentation at </a:t>
            </a:r>
            <a:r>
              <a:rPr lang="en-US" dirty="0" smtClean="0"/>
              <a:t>the Intermediate and </a:t>
            </a:r>
            <a:r>
              <a:rPr lang="en-US" dirty="0"/>
              <a:t>Middle </a:t>
            </a:r>
            <a:r>
              <a:rPr lang="en-US" dirty="0" smtClean="0"/>
              <a:t>Schools</a:t>
            </a:r>
            <a:endParaRPr lang="en-US" dirty="0"/>
          </a:p>
          <a:p>
            <a:pPr lvl="1"/>
            <a:r>
              <a:rPr lang="en-US" dirty="0" smtClean="0"/>
              <a:t>The SLI team will present our project and rocket design and payload</a:t>
            </a:r>
          </a:p>
          <a:p>
            <a:pPr lvl="1"/>
            <a:r>
              <a:rPr lang="en-US" dirty="0" smtClean="0"/>
              <a:t>A </a:t>
            </a:r>
            <a:r>
              <a:rPr lang="en-US" dirty="0"/>
              <a:t>survey sheet will also be given out to the students in order for us to </a:t>
            </a:r>
            <a:r>
              <a:rPr lang="en-US" dirty="0" smtClean="0"/>
              <a:t>get feedback </a:t>
            </a:r>
            <a:r>
              <a:rPr lang="en-US" dirty="0"/>
              <a:t>on what we did well and what we can improve on for following years</a:t>
            </a:r>
          </a:p>
          <a:p>
            <a:pPr lvl="1"/>
            <a:r>
              <a:rPr lang="en-US" dirty="0"/>
              <a:t>This Presentation will inform the younger generation about the SLI programs </a:t>
            </a:r>
            <a:r>
              <a:rPr lang="en-US" dirty="0" smtClean="0"/>
              <a:t>and help </a:t>
            </a:r>
            <a:r>
              <a:rPr lang="en-US" dirty="0"/>
              <a:t>insure the continuation of this program.</a:t>
            </a:r>
          </a:p>
          <a:p>
            <a:r>
              <a:rPr lang="en-US" dirty="0"/>
              <a:t>Rocket workshop</a:t>
            </a:r>
          </a:p>
          <a:p>
            <a:pPr lvl="1"/>
            <a:r>
              <a:rPr lang="en-US" dirty="0" smtClean="0"/>
              <a:t>Parent </a:t>
            </a:r>
            <a:r>
              <a:rPr lang="en-US" dirty="0"/>
              <a:t>meeting- information about the rocket workshop </a:t>
            </a:r>
            <a:endParaRPr lang="en-US" dirty="0" smtClean="0"/>
          </a:p>
          <a:p>
            <a:pPr lvl="1"/>
            <a:r>
              <a:rPr lang="en-US" dirty="0" smtClean="0"/>
              <a:t>Sign </a:t>
            </a:r>
            <a:r>
              <a:rPr lang="en-US" dirty="0"/>
              <a:t>ups for the workshop will be in the guidance </a:t>
            </a:r>
            <a:r>
              <a:rPr lang="en-US" dirty="0" smtClean="0"/>
              <a:t>office</a:t>
            </a:r>
          </a:p>
          <a:p>
            <a:pPr lvl="1"/>
            <a:r>
              <a:rPr lang="en-US" dirty="0" smtClean="0"/>
              <a:t>The </a:t>
            </a:r>
            <a:r>
              <a:rPr lang="en-US" dirty="0"/>
              <a:t>workshop will be in scheduled in March based on the weather and </a:t>
            </a:r>
            <a:r>
              <a:rPr lang="en-US" dirty="0" smtClean="0"/>
              <a:t>interest</a:t>
            </a:r>
          </a:p>
          <a:p>
            <a:pPr lvl="1"/>
            <a:r>
              <a:rPr lang="en-US" dirty="0" smtClean="0"/>
              <a:t>A </a:t>
            </a:r>
            <a:r>
              <a:rPr lang="en-US" dirty="0"/>
              <a:t>hands on experience will further explain what SLI does while giving the kids </a:t>
            </a:r>
            <a:r>
              <a:rPr lang="en-US" dirty="0" smtClean="0"/>
              <a:t>a new </a:t>
            </a:r>
            <a:r>
              <a:rPr lang="en-US" dirty="0"/>
              <a:t>aspect rocketry.</a:t>
            </a:r>
          </a:p>
        </p:txBody>
      </p:sp>
    </p:spTree>
    <p:extLst>
      <p:ext uri="{BB962C8B-B14F-4D97-AF65-F5344CB8AC3E}">
        <p14:creationId xmlns:p14="http://schemas.microsoft.com/office/powerpoint/2010/main" val="911155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Visit to West Manheim Elementary School</a:t>
            </a:r>
            <a:endParaRPr lang="en-US" dirty="0"/>
          </a:p>
        </p:txBody>
      </p:sp>
      <p:sp>
        <p:nvSpPr>
          <p:cNvPr id="3" name="Text Placeholder 2"/>
          <p:cNvSpPr>
            <a:spLocks noGrp="1"/>
          </p:cNvSpPr>
          <p:nvPr>
            <p:ph type="body" idx="1"/>
          </p:nvPr>
        </p:nvSpPr>
        <p:spPr/>
        <p:txBody>
          <a:bodyPr/>
          <a:lstStyle/>
          <a:p>
            <a:r>
              <a:rPr lang="en-US" dirty="0" smtClean="0"/>
              <a:t>We talked to kids in grades 2-4</a:t>
            </a:r>
          </a:p>
          <a:p>
            <a:r>
              <a:rPr lang="en-US" dirty="0" smtClean="0"/>
              <a:t>Our visit there was beneficial to us and the kids</a:t>
            </a:r>
          </a:p>
          <a:p>
            <a:r>
              <a:rPr lang="en-US" dirty="0" smtClean="0"/>
              <a:t>We talked about the parts of the rocket and how they work</a:t>
            </a:r>
          </a:p>
          <a:p>
            <a:r>
              <a:rPr lang="en-US" dirty="0" smtClean="0"/>
              <a:t>They seemed very interested since they asked many questions</a:t>
            </a:r>
          </a:p>
          <a:p>
            <a:r>
              <a:rPr lang="en-US" dirty="0" smtClean="0"/>
              <a:t>We took in our full-scale and sub-scale rockets</a:t>
            </a:r>
          </a:p>
          <a:p>
            <a:r>
              <a:rPr lang="en-US" dirty="0" smtClean="0"/>
              <a:t>We showed pictures and videos of recent launches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6858" y="3978540"/>
            <a:ext cx="3836880" cy="28794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8522" y="3978540"/>
            <a:ext cx="3743093" cy="2807320"/>
          </a:xfrm>
          <a:prstGeom prst="rect">
            <a:avLst/>
          </a:prstGeom>
        </p:spPr>
      </p:pic>
    </p:spTree>
    <p:extLst>
      <p:ext uri="{BB962C8B-B14F-4D97-AF65-F5344CB8AC3E}">
        <p14:creationId xmlns:p14="http://schemas.microsoft.com/office/powerpoint/2010/main" val="1707002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Subscale Ejection Charge tests</a:t>
            </a:r>
            <a:endParaRPr lang="en-US" dirty="0"/>
          </a:p>
        </p:txBody>
      </p:sp>
      <p:sp>
        <p:nvSpPr>
          <p:cNvPr id="3" name="Text Placeholder 2"/>
          <p:cNvSpPr>
            <a:spLocks noGrp="1"/>
          </p:cNvSpPr>
          <p:nvPr>
            <p:ph type="body" idx="1"/>
          </p:nvPr>
        </p:nvSpPr>
        <p:spPr/>
        <p:txBody>
          <a:bodyPr/>
          <a:lstStyle/>
          <a:p>
            <a:r>
              <a:rPr lang="en-US" dirty="0" smtClean="0"/>
              <a:t>Tested with all shock cords, parachutes and motor casing.</a:t>
            </a:r>
            <a:endParaRPr lang="en-US" dirty="0"/>
          </a:p>
        </p:txBody>
      </p:sp>
      <p:pic>
        <p:nvPicPr>
          <p:cNvPr id="4" name="Drogue chute ej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5881" y="2191213"/>
            <a:ext cx="5440381" cy="4080286"/>
          </a:xfrm>
          <a:prstGeom prst="rect">
            <a:avLst/>
          </a:prstGeom>
        </p:spPr>
      </p:pic>
      <p:pic>
        <p:nvPicPr>
          <p:cNvPr id="5" name="Main parachute ejectio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36543" y="2191213"/>
            <a:ext cx="5451530" cy="4088648"/>
          </a:xfrm>
          <a:prstGeom prst="rect">
            <a:avLst/>
          </a:prstGeom>
        </p:spPr>
      </p:pic>
    </p:spTree>
    <p:extLst>
      <p:ext uri="{BB962C8B-B14F-4D97-AF65-F5344CB8AC3E}">
        <p14:creationId xmlns:p14="http://schemas.microsoft.com/office/powerpoint/2010/main" val="2466150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Vehicle Criteria: Flight </a:t>
            </a:r>
            <a:r>
              <a:rPr lang="en-US" dirty="0"/>
              <a:t>Reliability and Confidence</a:t>
            </a:r>
            <a:br>
              <a:rPr lang="en-US" dirty="0"/>
            </a:br>
            <a:r>
              <a:rPr lang="en-US" dirty="0"/>
              <a:t/>
            </a:r>
            <a:br>
              <a:rPr lang="en-US" dirty="0"/>
            </a:br>
            <a:endParaRPr lang="en-US" dirty="0"/>
          </a:p>
        </p:txBody>
      </p:sp>
      <p:sp>
        <p:nvSpPr>
          <p:cNvPr id="3" name="Text Placeholder 2"/>
          <p:cNvSpPr>
            <a:spLocks noGrp="1"/>
          </p:cNvSpPr>
          <p:nvPr>
            <p:ph type="body" idx="1"/>
          </p:nvPr>
        </p:nvSpPr>
        <p:spPr/>
        <p:txBody>
          <a:bodyPr/>
          <a:lstStyle/>
          <a:p>
            <a:pPr marL="0" indent="0">
              <a:lnSpc>
                <a:spcPct val="100000"/>
              </a:lnSpc>
              <a:buNone/>
            </a:pPr>
            <a:r>
              <a:rPr lang="en-US" dirty="0" smtClean="0"/>
              <a:t>Our </a:t>
            </a:r>
            <a:r>
              <a:rPr lang="en-US" dirty="0"/>
              <a:t>mission</a:t>
            </a:r>
            <a:r>
              <a:rPr lang="en-US" dirty="0" smtClean="0"/>
              <a:t>:</a:t>
            </a:r>
          </a:p>
          <a:p>
            <a:pPr fontAlgn="base">
              <a:lnSpc>
                <a:spcPct val="100000"/>
              </a:lnSpc>
            </a:pPr>
            <a:endParaRPr lang="en-US" dirty="0"/>
          </a:p>
          <a:p>
            <a:pPr fontAlgn="base">
              <a:lnSpc>
                <a:spcPct val="100000"/>
              </a:lnSpc>
            </a:pPr>
            <a:r>
              <a:rPr lang="en-US" dirty="0" smtClean="0"/>
              <a:t>Launch </a:t>
            </a:r>
            <a:r>
              <a:rPr lang="en-US" dirty="0"/>
              <a:t>a rocket to an altitude of 1 mile</a:t>
            </a:r>
          </a:p>
          <a:p>
            <a:pPr fontAlgn="base">
              <a:lnSpc>
                <a:spcPct val="100000"/>
              </a:lnSpc>
            </a:pPr>
            <a:r>
              <a:rPr lang="en-US" dirty="0"/>
              <a:t>Test effects of G-Forces on Non-Newtonian Fluid</a:t>
            </a:r>
          </a:p>
          <a:p>
            <a:pPr fontAlgn="base">
              <a:lnSpc>
                <a:spcPct val="100000"/>
              </a:lnSpc>
            </a:pPr>
            <a:r>
              <a:rPr lang="en-US" dirty="0"/>
              <a:t>Return safely</a:t>
            </a:r>
          </a:p>
          <a:p>
            <a:pPr marL="0" indent="0">
              <a:buNone/>
            </a:pPr>
            <a:r>
              <a:rPr lang="en-US" dirty="0"/>
              <a:t/>
            </a:r>
            <a:br>
              <a:rPr lang="en-US" dirty="0"/>
            </a:br>
            <a:endParaRPr lang="en-US" dirty="0"/>
          </a:p>
        </p:txBody>
      </p:sp>
    </p:spTree>
    <p:extLst>
      <p:ext uri="{BB962C8B-B14F-4D97-AF65-F5344CB8AC3E}">
        <p14:creationId xmlns:p14="http://schemas.microsoft.com/office/powerpoint/2010/main" val="41619328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Subscale Launch video</a:t>
            </a:r>
            <a:endParaRPr lang="en-US" dirty="0"/>
          </a:p>
        </p:txBody>
      </p:sp>
      <p:sp>
        <p:nvSpPr>
          <p:cNvPr id="3" name="Text Placeholder 2"/>
          <p:cNvSpPr>
            <a:spLocks noGrp="1"/>
          </p:cNvSpPr>
          <p:nvPr>
            <p:ph type="body" idx="1"/>
          </p:nvPr>
        </p:nvSpPr>
        <p:spPr/>
        <p:txBody>
          <a:bodyPr/>
          <a:lstStyle/>
          <a:p>
            <a:r>
              <a:rPr lang="en-US" dirty="0" smtClean="0"/>
              <a:t>Very stable subscale </a:t>
            </a:r>
            <a:endParaRPr lang="en-US" dirty="0"/>
          </a:p>
        </p:txBody>
      </p:sp>
      <p:pic>
        <p:nvPicPr>
          <p:cNvPr id="4" name="UbfWoSR8wP0"/>
          <p:cNvPicPr>
            <a:picLocks noRot="1" noChangeAspect="1"/>
          </p:cNvPicPr>
          <p:nvPr>
            <a:videoFile r:link="rId1"/>
          </p:nvPr>
        </p:nvPicPr>
        <p:blipFill>
          <a:blip r:embed="rId3"/>
          <a:stretch>
            <a:fillRect/>
          </a:stretch>
        </p:blipFill>
        <p:spPr>
          <a:xfrm>
            <a:off x="4188691" y="1356967"/>
            <a:ext cx="7587516" cy="4267978"/>
          </a:xfrm>
          <a:prstGeom prst="rect">
            <a:avLst/>
          </a:prstGeom>
        </p:spPr>
      </p:pic>
    </p:spTree>
    <p:extLst>
      <p:ext uri="{BB962C8B-B14F-4D97-AF65-F5344CB8AC3E}">
        <p14:creationId xmlns:p14="http://schemas.microsoft.com/office/powerpoint/2010/main" val="2978907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Scale Launch flight 1</a:t>
            </a:r>
            <a:endParaRPr lang="en-US" dirty="0"/>
          </a:p>
        </p:txBody>
      </p:sp>
      <p:sp>
        <p:nvSpPr>
          <p:cNvPr id="3" name="Text Placeholder 2"/>
          <p:cNvSpPr>
            <a:spLocks noGrp="1"/>
          </p:cNvSpPr>
          <p:nvPr>
            <p:ph type="body" idx="1"/>
          </p:nvPr>
        </p:nvSpPr>
        <p:spPr/>
        <p:txBody>
          <a:bodyPr/>
          <a:lstStyle/>
          <a:p>
            <a:r>
              <a:rPr lang="en-US" dirty="0" smtClean="0"/>
              <a:t>Trident rocket filmed at full speed</a:t>
            </a:r>
            <a:endParaRPr lang="en-US" dirty="0"/>
          </a:p>
        </p:txBody>
      </p:sp>
      <p:pic>
        <p:nvPicPr>
          <p:cNvPr id="4" name="Triton launch full speed Jan 20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42878" y="786160"/>
            <a:ext cx="6356195" cy="4900961"/>
          </a:xfrm>
          <a:prstGeom prst="rect">
            <a:avLst/>
          </a:prstGeom>
        </p:spPr>
      </p:pic>
    </p:spTree>
    <p:extLst>
      <p:ext uri="{BB962C8B-B14F-4D97-AF65-F5344CB8AC3E}">
        <p14:creationId xmlns:p14="http://schemas.microsoft.com/office/powerpoint/2010/main" val="328975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Scale Launch flight 2</a:t>
            </a:r>
            <a:endParaRPr lang="en-US" dirty="0"/>
          </a:p>
        </p:txBody>
      </p:sp>
      <p:sp>
        <p:nvSpPr>
          <p:cNvPr id="3" name="Text Placeholder 2"/>
          <p:cNvSpPr>
            <a:spLocks noGrp="1"/>
          </p:cNvSpPr>
          <p:nvPr>
            <p:ph type="body" idx="1"/>
          </p:nvPr>
        </p:nvSpPr>
        <p:spPr/>
        <p:txBody>
          <a:bodyPr/>
          <a:lstStyle/>
          <a:p>
            <a:r>
              <a:rPr lang="en-US" dirty="0" smtClean="0"/>
              <a:t>Trident filmed at 240fps</a:t>
            </a:r>
            <a:endParaRPr lang="en-US" dirty="0"/>
          </a:p>
        </p:txBody>
      </p:sp>
      <p:pic>
        <p:nvPicPr>
          <p:cNvPr id="4" name="Trident Jan 20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80400" y="1356967"/>
            <a:ext cx="6096000" cy="4572000"/>
          </a:xfrm>
          <a:prstGeom prst="rect">
            <a:avLst/>
          </a:prstGeom>
        </p:spPr>
      </p:pic>
    </p:spTree>
    <p:extLst>
      <p:ext uri="{BB962C8B-B14F-4D97-AF65-F5344CB8AC3E}">
        <p14:creationId xmlns:p14="http://schemas.microsoft.com/office/powerpoint/2010/main" val="40010031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Materials</a:t>
            </a:r>
            <a:br>
              <a:rPr lang="en-US" dirty="0"/>
            </a:br>
            <a:endParaRPr lang="en-US" dirty="0"/>
          </a:p>
        </p:txBody>
      </p:sp>
      <p:sp>
        <p:nvSpPr>
          <p:cNvPr id="3" name="Text Placeholder 2"/>
          <p:cNvSpPr>
            <a:spLocks noGrp="1"/>
          </p:cNvSpPr>
          <p:nvPr>
            <p:ph type="body" idx="1"/>
          </p:nvPr>
        </p:nvSpPr>
        <p:spPr/>
        <p:txBody>
          <a:bodyPr/>
          <a:lstStyle/>
          <a:p>
            <a:r>
              <a:rPr lang="en-US" dirty="0" smtClean="0"/>
              <a:t>Body </a:t>
            </a:r>
            <a:r>
              <a:rPr lang="en-US" dirty="0"/>
              <a:t>tube: Fiberglass</a:t>
            </a:r>
          </a:p>
          <a:p>
            <a:r>
              <a:rPr lang="en-US" dirty="0" smtClean="0"/>
              <a:t>Nose </a:t>
            </a:r>
            <a:r>
              <a:rPr lang="en-US" dirty="0"/>
              <a:t>Cone: </a:t>
            </a:r>
            <a:r>
              <a:rPr lang="en-US" dirty="0" smtClean="0"/>
              <a:t>Fiberglass and Resin</a:t>
            </a:r>
            <a:endParaRPr lang="en-US" dirty="0"/>
          </a:p>
          <a:p>
            <a:r>
              <a:rPr lang="en-US" dirty="0" smtClean="0"/>
              <a:t>Fins</a:t>
            </a:r>
            <a:r>
              <a:rPr lang="en-US" dirty="0"/>
              <a:t>: </a:t>
            </a:r>
            <a:r>
              <a:rPr lang="en-US" dirty="0" smtClean="0"/>
              <a:t>Ultem</a:t>
            </a:r>
          </a:p>
          <a:p>
            <a:r>
              <a:rPr lang="en-US" dirty="0" smtClean="0"/>
              <a:t>Parachutes: Ripstop nylon</a:t>
            </a:r>
          </a:p>
          <a:p>
            <a:r>
              <a:rPr lang="en-US" dirty="0" smtClean="0"/>
              <a:t>Shock cords: 1” tubular nylon or 7/16” tubular Kevlar</a:t>
            </a:r>
          </a:p>
          <a:p>
            <a:r>
              <a:rPr lang="en-US" dirty="0" smtClean="0"/>
              <a:t>Heat shield: Nomex</a:t>
            </a:r>
          </a:p>
          <a:p>
            <a:r>
              <a:rPr lang="en-US" dirty="0" smtClean="0"/>
              <a:t>Eyebolts: forged steel </a:t>
            </a:r>
            <a:r>
              <a:rPr lang="en-US" dirty="0"/>
              <a:t/>
            </a:r>
            <a:br>
              <a:rPr lang="en-US" dirty="0"/>
            </a:br>
            <a:endParaRPr lang="en-US" dirty="0"/>
          </a:p>
        </p:txBody>
      </p:sp>
    </p:spTree>
    <p:extLst>
      <p:ext uri="{BB962C8B-B14F-4D97-AF65-F5344CB8AC3E}">
        <p14:creationId xmlns:p14="http://schemas.microsoft.com/office/powerpoint/2010/main" val="3833778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ll Scale 3D Mod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944" y="1885792"/>
            <a:ext cx="11654127" cy="365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87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Requirements</a:t>
            </a:r>
            <a:br>
              <a:rPr lang="en-US" dirty="0"/>
            </a:br>
            <a:endParaRPr lang="en-US" dirty="0"/>
          </a:p>
        </p:txBody>
      </p:sp>
      <p:sp>
        <p:nvSpPr>
          <p:cNvPr id="3" name="Text Placeholder 2"/>
          <p:cNvSpPr>
            <a:spLocks noGrp="1"/>
          </p:cNvSpPr>
          <p:nvPr>
            <p:ph type="body" idx="1"/>
          </p:nvPr>
        </p:nvSpPr>
        <p:spPr/>
        <p:txBody>
          <a:bodyPr/>
          <a:lstStyle/>
          <a:p>
            <a:r>
              <a:rPr lang="en-US" dirty="0"/>
              <a:t>The rocket is stable, it has an acceptable weight and velocity, and can safely </a:t>
            </a:r>
            <a:r>
              <a:rPr lang="en-US" dirty="0" smtClean="0"/>
              <a:t>descend.</a:t>
            </a:r>
            <a:endParaRPr lang="en-US" dirty="0"/>
          </a:p>
          <a:p>
            <a:r>
              <a:rPr lang="en-US" dirty="0" smtClean="0"/>
              <a:t>Stable </a:t>
            </a:r>
            <a:r>
              <a:rPr lang="en-US" dirty="0"/>
              <a:t>during flight</a:t>
            </a:r>
          </a:p>
          <a:p>
            <a:r>
              <a:rPr lang="en-US" dirty="0" smtClean="0"/>
              <a:t>Acceptable </a:t>
            </a:r>
            <a:r>
              <a:rPr lang="en-US" dirty="0"/>
              <a:t>weight and velocity </a:t>
            </a:r>
          </a:p>
          <a:p>
            <a:r>
              <a:rPr lang="en-US" dirty="0" smtClean="0"/>
              <a:t>Descends </a:t>
            </a:r>
            <a:r>
              <a:rPr lang="en-US" dirty="0"/>
              <a:t>safely</a:t>
            </a:r>
            <a:br>
              <a:rPr lang="en-US" dirty="0"/>
            </a:br>
            <a:endParaRPr lang="en-US" dirty="0"/>
          </a:p>
        </p:txBody>
      </p:sp>
    </p:spTree>
    <p:extLst>
      <p:ext uri="{BB962C8B-B14F-4D97-AF65-F5344CB8AC3E}">
        <p14:creationId xmlns:p14="http://schemas.microsoft.com/office/powerpoint/2010/main" val="3291598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Integrity</a:t>
            </a:r>
            <a:br>
              <a:rPr lang="en-US" dirty="0"/>
            </a:br>
            <a:endParaRPr lang="en-US" dirty="0"/>
          </a:p>
        </p:txBody>
      </p:sp>
      <p:sp>
        <p:nvSpPr>
          <p:cNvPr id="4" name="Rectangle 1"/>
          <p:cNvSpPr>
            <a:spLocks noGrp="1" noChangeArrowheads="1"/>
          </p:cNvSpPr>
          <p:nvPr>
            <p:ph type="body" idx="1"/>
          </p:nvPr>
        </p:nvSpPr>
        <p:spPr bwMode="auto">
          <a:xfrm>
            <a:off x="219615" y="1613714"/>
            <a:ext cx="1161196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smtClean="0">
                <a:ln>
                  <a:noFill/>
                </a:ln>
                <a:effectLst/>
                <a:latin typeface="Arial" panose="020B0604020202020204" pitchFamily="34" charset="0"/>
                <a:cs typeface="Arial" panose="020B0604020202020204" pitchFamily="34" charset="0"/>
              </a:rPr>
              <a:t>Fin can shape: Three irregular pentagonal fins on a cylindrical sleeve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smtClean="0">
                <a:ln>
                  <a:noFill/>
                </a:ln>
                <a:effectLst/>
                <a:latin typeface="Arial" panose="020B0604020202020204" pitchFamily="34" charset="0"/>
                <a:cs typeface="Arial" panose="020B0604020202020204" pitchFamily="34" charset="0"/>
              </a:rPr>
              <a:t>Sufficient motor mounting with 3 centering rings and </a:t>
            </a:r>
            <a:r>
              <a:rPr kumimoji="0" lang="en-US" altLang="en-US" sz="2400" b="0" i="0" u="none" strike="noStrike" cap="none" normalizeH="0" baseline="0" dirty="0" err="1" smtClean="0">
                <a:ln>
                  <a:noFill/>
                </a:ln>
                <a:effectLst/>
                <a:latin typeface="Arial" panose="020B0604020202020204" pitchFamily="34" charset="0"/>
                <a:cs typeface="Arial" panose="020B0604020202020204" pitchFamily="34" charset="0"/>
              </a:rPr>
              <a:t>Rocketpoxy</a:t>
            </a:r>
            <a:r>
              <a:rPr kumimoji="0" lang="en-US" altLang="en-US" sz="2400" b="0" i="0" u="none" strike="noStrike" cap="none" normalizeH="0" baseline="0" dirty="0" smtClean="0">
                <a:ln>
                  <a:noFill/>
                </a:ln>
                <a:effectLst/>
                <a:latin typeface="Arial" panose="020B0604020202020204" pitchFamily="34" charset="0"/>
                <a:cs typeface="Arial" panose="020B0604020202020204" pitchFamily="34" charset="0"/>
              </a:rPr>
              <a:t>, and an </a:t>
            </a:r>
            <a:r>
              <a:rPr kumimoji="0" lang="en-US" altLang="en-US" sz="2400" b="0" i="0" u="none" strike="noStrike" cap="none" normalizeH="0" baseline="0" dirty="0" err="1" smtClean="0">
                <a:ln>
                  <a:noFill/>
                </a:ln>
                <a:effectLst/>
                <a:latin typeface="Arial" panose="020B0604020202020204" pitchFamily="34" charset="0"/>
                <a:cs typeface="Arial" panose="020B0604020202020204" pitchFamily="34" charset="0"/>
              </a:rPr>
              <a:t>Aeropack</a:t>
            </a:r>
            <a:r>
              <a:rPr kumimoji="0" lang="en-US" altLang="en-US" sz="2400" b="0" i="0" u="none" strike="noStrike" cap="none" normalizeH="0" baseline="0" dirty="0" smtClean="0">
                <a:ln>
                  <a:noFill/>
                </a:ln>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lang="en-US" altLang="en-US" sz="2400" dirty="0">
                <a:latin typeface="Arial" panose="020B0604020202020204" pitchFamily="34" charset="0"/>
                <a:cs typeface="Arial" panose="020B0604020202020204" pitchFamily="34" charset="0"/>
              </a:rPr>
              <a:t> </a:t>
            </a:r>
            <a:r>
              <a:rPr lang="en-US" altLang="en-US" sz="2400" dirty="0" smtClean="0">
                <a:latin typeface="Arial" panose="020B0604020202020204" pitchFamily="34" charset="0"/>
                <a:cs typeface="Arial" panose="020B0604020202020204" pitchFamily="34" charset="0"/>
              </a:rPr>
              <a:t> </a:t>
            </a:r>
            <a:r>
              <a:rPr kumimoji="0" lang="en-US" altLang="en-US" sz="2400" b="0" i="0" u="none" strike="noStrike" cap="none" normalizeH="0" baseline="0" dirty="0" smtClean="0">
                <a:ln>
                  <a:noFill/>
                </a:ln>
                <a:effectLst/>
                <a:latin typeface="Arial" panose="020B0604020202020204" pitchFamily="34" charset="0"/>
                <a:cs typeface="Arial" panose="020B0604020202020204" pitchFamily="34" charset="0"/>
              </a:rPr>
              <a:t>retainer keep the motor in position and stops it from being moved</a:t>
            </a:r>
            <a:endParaRPr kumimoji="0" lang="en-US" altLang="en-US" sz="24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r>
            <a:br>
              <a:rPr kumimoji="0" lang="en-US" altLang="en-US" sz="1800" b="0" i="0" u="none" strike="noStrike" cap="none" normalizeH="0" baseline="0" dirty="0" smtClean="0">
                <a:ln>
                  <a:noFill/>
                </a:ln>
                <a:solidFill>
                  <a:schemeClr val="tx1"/>
                </a:solidFill>
                <a:effectLst/>
                <a:latin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02434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Subscale Flight Results</a:t>
            </a:r>
            <a:br>
              <a:rPr lang="en-US" dirty="0"/>
            </a:br>
            <a:r>
              <a:rPr lang="en-US" dirty="0"/>
              <a:t/>
            </a:r>
            <a:br>
              <a:rPr lang="en-US" dirty="0"/>
            </a:br>
            <a:endParaRPr lang="en-US" dirty="0"/>
          </a:p>
        </p:txBody>
      </p:sp>
      <p:sp>
        <p:nvSpPr>
          <p:cNvPr id="3" name="Text Placeholder 2"/>
          <p:cNvSpPr>
            <a:spLocks noGrp="1"/>
          </p:cNvSpPr>
          <p:nvPr>
            <p:ph type="body" idx="1"/>
          </p:nvPr>
        </p:nvSpPr>
        <p:spPr/>
        <p:txBody>
          <a:bodyPr>
            <a:normAutofit fontScale="92500" lnSpcReduction="10000"/>
          </a:bodyPr>
          <a:lstStyle/>
          <a:p>
            <a:pPr>
              <a:lnSpc>
                <a:spcPct val="150000"/>
              </a:lnSpc>
            </a:pPr>
            <a:r>
              <a:rPr lang="en-US" dirty="0"/>
              <a:t>Flight conditions were 45 degrees Fahrenheit , overcast, and wind of about 10 mph</a:t>
            </a:r>
          </a:p>
          <a:p>
            <a:pPr>
              <a:lnSpc>
                <a:spcPct val="150000"/>
              </a:lnSpc>
            </a:pPr>
            <a:r>
              <a:rPr lang="en-US" dirty="0"/>
              <a:t>Predicted altitude of 2,403 ft</a:t>
            </a:r>
          </a:p>
          <a:p>
            <a:pPr>
              <a:lnSpc>
                <a:spcPct val="150000"/>
              </a:lnSpc>
            </a:pPr>
            <a:r>
              <a:rPr lang="en-US" dirty="0"/>
              <a:t>Actual altitude was 2,303 ft</a:t>
            </a:r>
          </a:p>
          <a:p>
            <a:pPr>
              <a:lnSpc>
                <a:spcPct val="150000"/>
              </a:lnSpc>
            </a:pPr>
            <a:r>
              <a:rPr lang="en-US" dirty="0"/>
              <a:t>4.2% </a:t>
            </a:r>
            <a:r>
              <a:rPr lang="en-US" dirty="0" smtClean="0"/>
              <a:t>difference</a:t>
            </a:r>
          </a:p>
          <a:p>
            <a:pPr>
              <a:lnSpc>
                <a:spcPct val="150000"/>
              </a:lnSpc>
            </a:pPr>
            <a:r>
              <a:rPr lang="en-US" dirty="0" smtClean="0"/>
              <a:t>Very stable flight, dual deployment worked as planned</a:t>
            </a:r>
            <a:endParaRPr lang="en-US" dirty="0"/>
          </a:p>
          <a:p>
            <a:pPr marL="0" indent="0">
              <a:buNone/>
            </a:pP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772999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3734</TotalTime>
  <Words>1772</Words>
  <Application>Microsoft Office PowerPoint</Application>
  <PresentationFormat>Widescreen</PresentationFormat>
  <Paragraphs>211</Paragraphs>
  <Slides>42</Slides>
  <Notes>1</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Times New Roman</vt:lpstr>
      <vt:lpstr>Office Theme</vt:lpstr>
      <vt:lpstr>Team Triton CDR</vt:lpstr>
      <vt:lpstr>Changes Since PDR</vt:lpstr>
      <vt:lpstr>Safety </vt:lpstr>
      <vt:lpstr>Vehicle Criteria: Flight Reliability and Confidence  </vt:lpstr>
      <vt:lpstr>Materials </vt:lpstr>
      <vt:lpstr>PowerPoint Presentation</vt:lpstr>
      <vt:lpstr>Requirements </vt:lpstr>
      <vt:lpstr>Design Integrity </vt:lpstr>
      <vt:lpstr>Subscale Flight Results  </vt:lpstr>
      <vt:lpstr>Subscale Flight Results </vt:lpstr>
      <vt:lpstr>Recovery Subsystem </vt:lpstr>
      <vt:lpstr>Recovery Subsystem </vt:lpstr>
      <vt:lpstr>Recovery Subsystem </vt:lpstr>
      <vt:lpstr>PowerPoint Presentation</vt:lpstr>
      <vt:lpstr>PowerPoint Presentation</vt:lpstr>
      <vt:lpstr>PowerPoint Presentation</vt:lpstr>
      <vt:lpstr>Recovery Subsystem </vt:lpstr>
      <vt:lpstr>Mission Performance Predictions  </vt:lpstr>
      <vt:lpstr>Motor Thrust Curve </vt:lpstr>
      <vt:lpstr>Mission Performance Predictions </vt:lpstr>
      <vt:lpstr>Mission Performance Predictions  </vt:lpstr>
      <vt:lpstr>Mission Performance Predictions </vt:lpstr>
      <vt:lpstr>Payload </vt:lpstr>
      <vt:lpstr>Payload Design</vt:lpstr>
      <vt:lpstr>Payload Housing </vt:lpstr>
      <vt:lpstr>Payload Drawlings </vt:lpstr>
      <vt:lpstr>PowerPoint Presentation</vt:lpstr>
      <vt:lpstr>Challenges and solutions</vt:lpstr>
      <vt:lpstr>Launch Operations Procedures</vt:lpstr>
      <vt:lpstr>Testing</vt:lpstr>
      <vt:lpstr>Flight results </vt:lpstr>
      <vt:lpstr>Funding</vt:lpstr>
      <vt:lpstr>Grants and Donations</vt:lpstr>
      <vt:lpstr>Budget</vt:lpstr>
      <vt:lpstr>Gantt Chart</vt:lpstr>
      <vt:lpstr>Education Engagement</vt:lpstr>
      <vt:lpstr>Educational Engagement</vt:lpstr>
      <vt:lpstr> Visit to West Manheim Elementary School</vt:lpstr>
      <vt:lpstr>Subscale Ejection Charge tests</vt:lpstr>
      <vt:lpstr>Subscale Launch video</vt:lpstr>
      <vt:lpstr>Full Scale Launch flight 1</vt:lpstr>
      <vt:lpstr>Full Scale Launch flight 2</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Brian Hastings</cp:lastModifiedBy>
  <cp:revision>32</cp:revision>
  <dcterms:created xsi:type="dcterms:W3CDTF">2017-01-10T20:06:33Z</dcterms:created>
  <dcterms:modified xsi:type="dcterms:W3CDTF">2017-02-01T16:09:19Z</dcterms:modified>
</cp:coreProperties>
</file>