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291" r:id="rId3"/>
    <p:sldId id="328" r:id="rId4"/>
    <p:sldId id="329" r:id="rId5"/>
    <p:sldId id="330" r:id="rId6"/>
    <p:sldId id="331" r:id="rId7"/>
    <p:sldId id="332" r:id="rId8"/>
    <p:sldId id="333" r:id="rId9"/>
    <p:sldId id="334" r:id="rId10"/>
    <p:sldId id="335" r:id="rId11"/>
    <p:sldId id="336" r:id="rId12"/>
    <p:sldId id="337" r:id="rId13"/>
    <p:sldId id="277" r:id="rId14"/>
    <p:sldId id="278" r:id="rId15"/>
    <p:sldId id="294" r:id="rId16"/>
    <p:sldId id="293"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264" r:id="rId40"/>
    <p:sldId id="265" r:id="rId41"/>
    <p:sldId id="266" r:id="rId42"/>
    <p:sldId id="267" r:id="rId43"/>
    <p:sldId id="323" r:id="rId44"/>
    <p:sldId id="269" r:id="rId45"/>
    <p:sldId id="268" r:id="rId46"/>
    <p:sldId id="292" r:id="rId47"/>
    <p:sldId id="322" r:id="rId48"/>
    <p:sldId id="317" r:id="rId49"/>
    <p:sldId id="319" r:id="rId50"/>
    <p:sldId id="320" r:id="rId51"/>
    <p:sldId id="321" r:id="rId52"/>
    <p:sldId id="324" r:id="rId53"/>
    <p:sldId id="325" r:id="rId54"/>
    <p:sldId id="326" r:id="rId55"/>
    <p:sldId id="327" r:id="rId56"/>
    <p:sldId id="272" r:id="rId57"/>
    <p:sldId id="338" r:id="rId58"/>
    <p:sldId id="339" r:id="rId59"/>
    <p:sldId id="34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file:///\\sgfile3\home$\BosakR$\Bosak%202016\SLI\2016.2017%20Project%20Triton\2017GANTT%20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Start Date</c:v>
                </c:pt>
              </c:strCache>
            </c:strRef>
          </c:tx>
          <c:spPr>
            <a:noFill/>
            <a:ln>
              <a:noFill/>
            </a:ln>
            <a:effectLst/>
          </c:spPr>
          <c:invertIfNegative val="0"/>
          <c:cat>
            <c:strRef>
              <c:f>Sheet1!$A$2:$A$15</c:f>
              <c:strCache>
                <c:ptCount val="14"/>
                <c:pt idx="0">
                  <c:v>Proposal</c:v>
                </c:pt>
                <c:pt idx="1">
                  <c:v>Cotton Candy Sales</c:v>
                </c:pt>
                <c:pt idx="2">
                  <c:v>Fall Paint Night</c:v>
                </c:pt>
                <c:pt idx="3">
                  <c:v>PDR Writing</c:v>
                </c:pt>
                <c:pt idx="4">
                  <c:v>Black Squirrel Fundraising</c:v>
                </c:pt>
                <c:pt idx="5">
                  <c:v>Bonus Books</c:v>
                </c:pt>
                <c:pt idx="6">
                  <c:v>Sub-scale Construction</c:v>
                </c:pt>
                <c:pt idx="7">
                  <c:v>Sub-Scale Flight</c:v>
                </c:pt>
                <c:pt idx="8">
                  <c:v>Full-Scale Construction</c:v>
                </c:pt>
                <c:pt idx="9">
                  <c:v>CDR Writing</c:v>
                </c:pt>
                <c:pt idx="10">
                  <c:v>Full-Scale Flights</c:v>
                </c:pt>
                <c:pt idx="11">
                  <c:v>Spring Paint Night</c:v>
                </c:pt>
                <c:pt idx="12">
                  <c:v>Nuts About Granola</c:v>
                </c:pt>
                <c:pt idx="13">
                  <c:v>FRR Writing</c:v>
                </c:pt>
              </c:strCache>
            </c:strRef>
          </c:cat>
          <c:val>
            <c:numRef>
              <c:f>Sheet1!$B$2:$B$15</c:f>
              <c:numCache>
                <c:formatCode>d\-mmm</c:formatCode>
                <c:ptCount val="14"/>
                <c:pt idx="0">
                  <c:v>42606</c:v>
                </c:pt>
                <c:pt idx="1">
                  <c:v>42640</c:v>
                </c:pt>
                <c:pt idx="2" formatCode="m/d/yyyy">
                  <c:v>42644</c:v>
                </c:pt>
                <c:pt idx="3">
                  <c:v>42657</c:v>
                </c:pt>
                <c:pt idx="4">
                  <c:v>42658</c:v>
                </c:pt>
                <c:pt idx="5">
                  <c:v>42669</c:v>
                </c:pt>
                <c:pt idx="6">
                  <c:v>42681</c:v>
                </c:pt>
                <c:pt idx="7">
                  <c:v>42693</c:v>
                </c:pt>
                <c:pt idx="8">
                  <c:v>42695</c:v>
                </c:pt>
                <c:pt idx="9">
                  <c:v>42704</c:v>
                </c:pt>
                <c:pt idx="10">
                  <c:v>42749</c:v>
                </c:pt>
                <c:pt idx="11" formatCode="m/d/yyyy">
                  <c:v>42738</c:v>
                </c:pt>
                <c:pt idx="12" formatCode="m/d/yyyy">
                  <c:v>42738</c:v>
                </c:pt>
                <c:pt idx="13">
                  <c:v>42774</c:v>
                </c:pt>
              </c:numCache>
            </c:numRef>
          </c:val>
        </c:ser>
        <c:ser>
          <c:idx val="1"/>
          <c:order val="1"/>
          <c:tx>
            <c:strRef>
              <c:f>Sheet1!$C$1</c:f>
              <c:strCache>
                <c:ptCount val="1"/>
                <c:pt idx="0">
                  <c:v>Duration</c:v>
                </c:pt>
              </c:strCache>
            </c:strRef>
          </c:tx>
          <c:spPr>
            <a:solidFill>
              <a:srgbClr val="7030A0"/>
            </a:solidFill>
            <a:ln>
              <a:solidFill>
                <a:schemeClr val="accent1"/>
              </a:solidFill>
            </a:ln>
            <a:effectLst/>
          </c:spPr>
          <c:invertIfNegative val="0"/>
          <c:cat>
            <c:strRef>
              <c:f>Sheet1!$A$2:$A$15</c:f>
              <c:strCache>
                <c:ptCount val="14"/>
                <c:pt idx="0">
                  <c:v>Proposal</c:v>
                </c:pt>
                <c:pt idx="1">
                  <c:v>Cotton Candy Sales</c:v>
                </c:pt>
                <c:pt idx="2">
                  <c:v>Fall Paint Night</c:v>
                </c:pt>
                <c:pt idx="3">
                  <c:v>PDR Writing</c:v>
                </c:pt>
                <c:pt idx="4">
                  <c:v>Black Squirrel Fundraising</c:v>
                </c:pt>
                <c:pt idx="5">
                  <c:v>Bonus Books</c:v>
                </c:pt>
                <c:pt idx="6">
                  <c:v>Sub-scale Construction</c:v>
                </c:pt>
                <c:pt idx="7">
                  <c:v>Sub-Scale Flight</c:v>
                </c:pt>
                <c:pt idx="8">
                  <c:v>Full-Scale Construction</c:v>
                </c:pt>
                <c:pt idx="9">
                  <c:v>CDR Writing</c:v>
                </c:pt>
                <c:pt idx="10">
                  <c:v>Full-Scale Flights</c:v>
                </c:pt>
                <c:pt idx="11">
                  <c:v>Spring Paint Night</c:v>
                </c:pt>
                <c:pt idx="12">
                  <c:v>Nuts About Granola</c:v>
                </c:pt>
                <c:pt idx="13">
                  <c:v>FRR Writing</c:v>
                </c:pt>
              </c:strCache>
            </c:strRef>
          </c:cat>
          <c:val>
            <c:numRef>
              <c:f>Sheet1!$C$2:$C$15</c:f>
              <c:numCache>
                <c:formatCode>General</c:formatCode>
                <c:ptCount val="14"/>
                <c:pt idx="0">
                  <c:v>37</c:v>
                </c:pt>
                <c:pt idx="1">
                  <c:v>31</c:v>
                </c:pt>
                <c:pt idx="2">
                  <c:v>24</c:v>
                </c:pt>
                <c:pt idx="3">
                  <c:v>20</c:v>
                </c:pt>
                <c:pt idx="4">
                  <c:v>31</c:v>
                </c:pt>
                <c:pt idx="5">
                  <c:v>14</c:v>
                </c:pt>
                <c:pt idx="6">
                  <c:v>11</c:v>
                </c:pt>
                <c:pt idx="7">
                  <c:v>22</c:v>
                </c:pt>
                <c:pt idx="8">
                  <c:v>111</c:v>
                </c:pt>
                <c:pt idx="9">
                  <c:v>44</c:v>
                </c:pt>
                <c:pt idx="10">
                  <c:v>57</c:v>
                </c:pt>
                <c:pt idx="11">
                  <c:v>63</c:v>
                </c:pt>
                <c:pt idx="12">
                  <c:v>60</c:v>
                </c:pt>
                <c:pt idx="13">
                  <c:v>28</c:v>
                </c:pt>
              </c:numCache>
            </c:numRef>
          </c:val>
        </c:ser>
        <c:dLbls>
          <c:showLegendKey val="0"/>
          <c:showVal val="0"/>
          <c:showCatName val="0"/>
          <c:showSerName val="0"/>
          <c:showPercent val="0"/>
          <c:showBubbleSize val="0"/>
        </c:dLbls>
        <c:gapWidth val="10"/>
        <c:overlap val="100"/>
        <c:axId val="238975688"/>
        <c:axId val="238976072"/>
      </c:barChart>
      <c:catAx>
        <c:axId val="2389756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8976072"/>
        <c:crosses val="autoZero"/>
        <c:auto val="1"/>
        <c:lblAlgn val="ctr"/>
        <c:lblOffset val="100"/>
        <c:noMultiLvlLbl val="0"/>
      </c:catAx>
      <c:valAx>
        <c:axId val="238976072"/>
        <c:scaling>
          <c:orientation val="minMax"/>
          <c:min val="42606"/>
        </c:scaling>
        <c:delete val="0"/>
        <c:axPos val="t"/>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897568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8F5D2-D991-489F-9D71-E0E57D19E06D}" type="datetimeFigureOut">
              <a:rPr lang="en-US" smtClean="0"/>
              <a:t>3/17/2017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B1B4B-7E91-4A8A-8C6A-0D06F51AB917}" type="slidenum">
              <a:rPr lang="en-US" smtClean="0"/>
              <a:t>‹#›</a:t>
            </a:fld>
            <a:endParaRPr lang="en-US"/>
          </a:p>
        </p:txBody>
      </p:sp>
    </p:spTree>
    <p:extLst>
      <p:ext uri="{BB962C8B-B14F-4D97-AF65-F5344CB8AC3E}">
        <p14:creationId xmlns:p14="http://schemas.microsoft.com/office/powerpoint/2010/main" val="192758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35177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61112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6659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91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861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0415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680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848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256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2971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440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32F39E-DBBB-4C95-B4D7-C4841C1C0E31}"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389953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2F39E-DBBB-4C95-B4D7-C4841C1C0E31}"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369405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2F39E-DBBB-4C95-B4D7-C4841C1C0E31}"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3653636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8604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2F39E-DBBB-4C95-B4D7-C4841C1C0E31}"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360408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2F39E-DBBB-4C95-B4D7-C4841C1C0E31}"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340402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32F39E-DBBB-4C95-B4D7-C4841C1C0E31}"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165769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32F39E-DBBB-4C95-B4D7-C4841C1C0E31}" type="datetimeFigureOut">
              <a:rPr lang="en-US" smtClean="0"/>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355923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2F39E-DBBB-4C95-B4D7-C4841C1C0E31}" type="datetimeFigureOut">
              <a:rPr lang="en-US" smtClean="0"/>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272823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2F39E-DBBB-4C95-B4D7-C4841C1C0E31}" type="datetimeFigureOut">
              <a:rPr lang="en-US" smtClean="0"/>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410125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2F39E-DBBB-4C95-B4D7-C4841C1C0E31}"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427354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2F39E-DBBB-4C95-B4D7-C4841C1C0E31}"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405043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2F39E-DBBB-4C95-B4D7-C4841C1C0E31}" type="datetimeFigureOut">
              <a:rPr lang="en-US" smtClean="0"/>
              <a:t>3/17/2017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E3AD6-6DF9-482D-B1DB-EF859D6814F8}" type="slidenum">
              <a:rPr lang="en-US" smtClean="0"/>
              <a:t>‹#›</a:t>
            </a:fld>
            <a:endParaRPr lang="en-US"/>
          </a:p>
        </p:txBody>
      </p:sp>
    </p:spTree>
    <p:extLst>
      <p:ext uri="{BB962C8B-B14F-4D97-AF65-F5344CB8AC3E}">
        <p14:creationId xmlns:p14="http://schemas.microsoft.com/office/powerpoint/2010/main" val="3625039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0ahUKEwjrqIjkprDPAhUKSiYKHUQLAvcQjRwIBw&amp;url=http://cetus.ucsd.edu/technologies_Software.html&amp;bvm=bv.133700528,d.cWw&amp;psig=AFQjCNGcdCwoI6jS8FzMtX8NFRp5utS20A&amp;ust=1475091656065372"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t>Team Triton </a:t>
            </a:r>
            <a:r>
              <a:rPr lang="en-US" sz="4800" dirty="0" smtClean="0"/>
              <a:t>FRR</a:t>
            </a:r>
            <a:endParaRPr lang="en-US" sz="4800" dirty="0"/>
          </a:p>
        </p:txBody>
      </p:sp>
      <p:sp>
        <p:nvSpPr>
          <p:cNvPr id="3" name="Text Placeholder 2"/>
          <p:cNvSpPr>
            <a:spLocks noGrp="1"/>
          </p:cNvSpPr>
          <p:nvPr>
            <p:ph type="body" idx="1"/>
          </p:nvPr>
        </p:nvSpPr>
        <p:spPr>
          <a:xfrm>
            <a:off x="520558" y="5561744"/>
            <a:ext cx="11255841" cy="530089"/>
          </a:xfrm>
        </p:spPr>
        <p:txBody>
          <a:bodyPr>
            <a:normAutofit lnSpcReduction="10000"/>
          </a:bodyPr>
          <a:lstStyle/>
          <a:p>
            <a:pPr algn="ctr"/>
            <a:r>
              <a:rPr lang="en-US" dirty="0" smtClean="0">
                <a:solidFill>
                  <a:schemeClr val="tx1"/>
                </a:solidFill>
              </a:rPr>
              <a:t>Members: Sarah, Lacey, Lindsey, Emily, Zach, Adam, Josh and Melody</a:t>
            </a:r>
            <a:endParaRPr lang="en-US" dirty="0">
              <a:solidFill>
                <a:schemeClr val="tx1"/>
              </a:solidFill>
            </a:endParaRPr>
          </a:p>
        </p:txBody>
      </p:sp>
      <p:pic>
        <p:nvPicPr>
          <p:cNvPr id="4" name="Picture 3" descr="Image result for triton">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02788" y="1536634"/>
            <a:ext cx="7856315" cy="3604465"/>
          </a:xfrm>
          <a:prstGeom prst="rect">
            <a:avLst/>
          </a:prstGeom>
          <a:noFill/>
          <a:ln>
            <a:noFill/>
          </a:ln>
        </p:spPr>
      </p:pic>
      <p:sp>
        <p:nvSpPr>
          <p:cNvPr id="5" name="Rectangle 4"/>
          <p:cNvSpPr/>
          <p:nvPr/>
        </p:nvSpPr>
        <p:spPr>
          <a:xfrm>
            <a:off x="3048000" y="3105835"/>
            <a:ext cx="6096000" cy="646331"/>
          </a:xfrm>
          <a:prstGeom prst="rect">
            <a:avLst/>
          </a:prstGeom>
        </p:spPr>
        <p:txBody>
          <a:bodyPr>
            <a:spAutoFit/>
          </a:bodyPr>
          <a:lstStyle/>
          <a:p>
            <a:r>
              <a:rPr lang="en-US" b="0" dirty="0" smtClean="0">
                <a:effectLst/>
              </a:rPr>
              <a:t> </a:t>
            </a:r>
            <a:br>
              <a:rPr lang="en-US" b="0" dirty="0" smtClean="0">
                <a:effectLst/>
              </a:rPr>
            </a:br>
            <a:endParaRPr lang="en-US" dirty="0"/>
          </a:p>
        </p:txBody>
      </p:sp>
      <p:sp>
        <p:nvSpPr>
          <p:cNvPr id="6" name="Rectangle 5"/>
          <p:cNvSpPr/>
          <p:nvPr/>
        </p:nvSpPr>
        <p:spPr>
          <a:xfrm>
            <a:off x="3048000" y="3105835"/>
            <a:ext cx="6096000" cy="369332"/>
          </a:xfrm>
          <a:prstGeom prst="rect">
            <a:avLst/>
          </a:prstGeom>
        </p:spPr>
        <p:txBody>
          <a:bodyPr>
            <a:spAutoFit/>
          </a:bodyPr>
          <a:lstStyle/>
          <a:p>
            <a:r>
              <a:rPr lang="en-US" b="0" dirty="0" smtClean="0">
                <a:effectLst/>
              </a:rPr>
              <a:t> </a:t>
            </a:r>
            <a:endParaRPr lang="en-US" dirty="0"/>
          </a:p>
        </p:txBody>
      </p:sp>
    </p:spTree>
    <p:extLst>
      <p:ext uri="{BB962C8B-B14F-4D97-AF65-F5344CB8AC3E}">
        <p14:creationId xmlns:p14="http://schemas.microsoft.com/office/powerpoint/2010/main" val="366382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146" descr="CIMG3041"/>
          <p:cNvPicPr preferRelativeResize="0"/>
          <p:nvPr/>
        </p:nvPicPr>
        <p:blipFill rotWithShape="1">
          <a:blip r:embed="rId3">
            <a:alphaModFix/>
          </a:blip>
          <a:srcRect/>
          <a:stretch/>
        </p:blipFill>
        <p:spPr>
          <a:xfrm>
            <a:off x="7004610" y="3139069"/>
            <a:ext cx="2811127" cy="2108345"/>
          </a:xfrm>
          <a:prstGeom prst="rect">
            <a:avLst/>
          </a:prstGeom>
          <a:noFill/>
          <a:ln>
            <a:noFill/>
          </a:ln>
        </p:spPr>
      </p:pic>
      <p:pic>
        <p:nvPicPr>
          <p:cNvPr id="4" name="Shape 145" descr="CIMG3039"/>
          <p:cNvPicPr preferRelativeResize="0"/>
          <p:nvPr/>
        </p:nvPicPr>
        <p:blipFill rotWithShape="1">
          <a:blip r:embed="rId4">
            <a:alphaModFix/>
          </a:blip>
          <a:srcRect/>
          <a:stretch/>
        </p:blipFill>
        <p:spPr>
          <a:xfrm>
            <a:off x="0" y="245041"/>
            <a:ext cx="2774029" cy="2084441"/>
          </a:xfrm>
          <a:prstGeom prst="rect">
            <a:avLst/>
          </a:prstGeom>
          <a:noFill/>
          <a:ln>
            <a:noFill/>
          </a:ln>
        </p:spPr>
      </p:pic>
      <p:pic>
        <p:nvPicPr>
          <p:cNvPr id="5" name="Shape 149" descr="CIMG3052"/>
          <p:cNvPicPr preferRelativeResize="0"/>
          <p:nvPr/>
        </p:nvPicPr>
        <p:blipFill rotWithShape="1">
          <a:blip r:embed="rId5">
            <a:alphaModFix/>
          </a:blip>
          <a:srcRect/>
          <a:stretch/>
        </p:blipFill>
        <p:spPr>
          <a:xfrm>
            <a:off x="-10830" y="3430084"/>
            <a:ext cx="2754229" cy="2075104"/>
          </a:xfrm>
          <a:prstGeom prst="rect">
            <a:avLst/>
          </a:prstGeom>
          <a:noFill/>
          <a:ln>
            <a:noFill/>
          </a:ln>
        </p:spPr>
      </p:pic>
      <p:pic>
        <p:nvPicPr>
          <p:cNvPr id="6" name="Shape 151" descr="CIMG3054"/>
          <p:cNvPicPr preferRelativeResize="0"/>
          <p:nvPr/>
        </p:nvPicPr>
        <p:blipFill rotWithShape="1">
          <a:blip r:embed="rId6">
            <a:alphaModFix/>
          </a:blip>
          <a:srcRect/>
          <a:stretch/>
        </p:blipFill>
        <p:spPr>
          <a:xfrm>
            <a:off x="2774029" y="3243558"/>
            <a:ext cx="2923675" cy="2198091"/>
          </a:xfrm>
          <a:prstGeom prst="rect">
            <a:avLst/>
          </a:prstGeom>
          <a:noFill/>
          <a:ln>
            <a:noFill/>
          </a:ln>
        </p:spPr>
      </p:pic>
      <p:pic>
        <p:nvPicPr>
          <p:cNvPr id="7" name="Shape 150" descr="CIMG3053"/>
          <p:cNvPicPr preferRelativeResize="0"/>
          <p:nvPr/>
        </p:nvPicPr>
        <p:blipFill rotWithShape="1">
          <a:blip r:embed="rId7">
            <a:alphaModFix/>
          </a:blip>
          <a:srcRect/>
          <a:stretch/>
        </p:blipFill>
        <p:spPr>
          <a:xfrm>
            <a:off x="6898407" y="181502"/>
            <a:ext cx="2863974" cy="2147980"/>
          </a:xfrm>
          <a:prstGeom prst="rect">
            <a:avLst/>
          </a:prstGeom>
          <a:noFill/>
          <a:ln>
            <a:noFill/>
          </a:ln>
        </p:spPr>
      </p:pic>
      <p:sp>
        <p:nvSpPr>
          <p:cNvPr id="8" name="TextBox 7"/>
          <p:cNvSpPr txBox="1"/>
          <p:nvPr/>
        </p:nvSpPr>
        <p:spPr>
          <a:xfrm>
            <a:off x="93747" y="2363668"/>
            <a:ext cx="1678665" cy="307777"/>
          </a:xfrm>
          <a:prstGeom prst="rect">
            <a:avLst/>
          </a:prstGeom>
          <a:noFill/>
        </p:spPr>
        <p:txBody>
          <a:bodyPr wrap="none" rtlCol="0">
            <a:spAutoFit/>
          </a:bodyPr>
          <a:lstStyle/>
          <a:p>
            <a:r>
              <a:rPr lang="en-US" dirty="0" smtClean="0"/>
              <a:t>Simulated Payload</a:t>
            </a:r>
            <a:endParaRPr lang="en-US" dirty="0"/>
          </a:p>
        </p:txBody>
      </p:sp>
      <p:sp>
        <p:nvSpPr>
          <p:cNvPr id="9" name="TextBox 8"/>
          <p:cNvSpPr txBox="1"/>
          <p:nvPr/>
        </p:nvSpPr>
        <p:spPr>
          <a:xfrm>
            <a:off x="1505720" y="5505188"/>
            <a:ext cx="2475358" cy="307777"/>
          </a:xfrm>
          <a:prstGeom prst="rect">
            <a:avLst/>
          </a:prstGeom>
          <a:noFill/>
        </p:spPr>
        <p:txBody>
          <a:bodyPr wrap="none" rtlCol="0">
            <a:spAutoFit/>
          </a:bodyPr>
          <a:lstStyle/>
          <a:p>
            <a:r>
              <a:rPr lang="en-US" dirty="0" smtClean="0"/>
              <a:t>Wiring of the Electronics Bay</a:t>
            </a:r>
            <a:endParaRPr lang="en-US" dirty="0"/>
          </a:p>
        </p:txBody>
      </p:sp>
      <p:sp>
        <p:nvSpPr>
          <p:cNvPr id="10" name="TextBox 9"/>
          <p:cNvSpPr txBox="1"/>
          <p:nvPr/>
        </p:nvSpPr>
        <p:spPr>
          <a:xfrm>
            <a:off x="6791696" y="2304481"/>
            <a:ext cx="2970685" cy="307777"/>
          </a:xfrm>
          <a:prstGeom prst="rect">
            <a:avLst/>
          </a:prstGeom>
          <a:noFill/>
        </p:spPr>
        <p:txBody>
          <a:bodyPr wrap="none" rtlCol="0">
            <a:spAutoFit/>
          </a:bodyPr>
          <a:lstStyle/>
          <a:p>
            <a:r>
              <a:rPr lang="en-US" dirty="0" smtClean="0"/>
              <a:t>Altimeters(Primary and Secondary)</a:t>
            </a:r>
            <a:endParaRPr lang="en-US" dirty="0"/>
          </a:p>
        </p:txBody>
      </p:sp>
      <p:sp>
        <p:nvSpPr>
          <p:cNvPr id="11" name="TextBox 10"/>
          <p:cNvSpPr txBox="1"/>
          <p:nvPr/>
        </p:nvSpPr>
        <p:spPr>
          <a:xfrm>
            <a:off x="7505700" y="5197411"/>
            <a:ext cx="1420582" cy="307777"/>
          </a:xfrm>
          <a:prstGeom prst="rect">
            <a:avLst/>
          </a:prstGeom>
          <a:noFill/>
        </p:spPr>
        <p:txBody>
          <a:bodyPr wrap="none" rtlCol="0">
            <a:spAutoFit/>
          </a:bodyPr>
          <a:lstStyle/>
          <a:p>
            <a:r>
              <a:rPr lang="en-US" dirty="0" smtClean="0"/>
              <a:t>Electronics Bay</a:t>
            </a:r>
            <a:endParaRPr lang="en-US" dirty="0"/>
          </a:p>
        </p:txBody>
      </p:sp>
    </p:spTree>
    <p:extLst>
      <p:ext uri="{BB962C8B-B14F-4D97-AF65-F5344CB8AC3E}">
        <p14:creationId xmlns:p14="http://schemas.microsoft.com/office/powerpoint/2010/main" val="3554226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Construction Process</a:t>
            </a:r>
          </a:p>
        </p:txBody>
      </p:sp>
      <p:sp>
        <p:nvSpPr>
          <p:cNvPr id="159" name="Shape 159"/>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lvl="0" indent="-228600" rtl="0">
              <a:spcBef>
                <a:spcPts val="0"/>
              </a:spcBef>
            </a:pPr>
            <a:r>
              <a:rPr lang="en-US"/>
              <a:t>Cut body tubes to length</a:t>
            </a:r>
          </a:p>
          <a:p>
            <a:pPr marL="457200" lvl="0" indent="-228600" rtl="0">
              <a:spcBef>
                <a:spcPts val="0"/>
              </a:spcBef>
            </a:pPr>
            <a:r>
              <a:rPr lang="en-US"/>
              <a:t>Work on Electronics bay</a:t>
            </a:r>
          </a:p>
          <a:p>
            <a:pPr marL="457200" lvl="0" indent="-228600" rtl="0">
              <a:spcBef>
                <a:spcPts val="0"/>
              </a:spcBef>
            </a:pPr>
            <a:r>
              <a:rPr lang="en-US"/>
              <a:t>Electrical assembly and wiring</a:t>
            </a:r>
          </a:p>
          <a:p>
            <a:pPr marL="457200" lvl="0" indent="-228600" rtl="0">
              <a:spcBef>
                <a:spcPts val="0"/>
              </a:spcBef>
            </a:pPr>
            <a:r>
              <a:rPr lang="en-US"/>
              <a:t>Attach shock cords and parachutes</a:t>
            </a:r>
          </a:p>
          <a:p>
            <a:pPr marL="457200" lvl="0" indent="-228600" rtl="0">
              <a:spcBef>
                <a:spcPts val="0"/>
              </a:spcBef>
            </a:pPr>
            <a:r>
              <a:rPr lang="en-US"/>
              <a:t>Prepared payload</a:t>
            </a:r>
          </a:p>
          <a:p>
            <a:pPr marL="457200" lvl="0" indent="-228600">
              <a:spcBef>
                <a:spcPts val="0"/>
              </a:spcBef>
            </a:pPr>
            <a:r>
              <a:rPr lang="en-US"/>
              <a:t>Prepared rocket motor</a:t>
            </a:r>
          </a:p>
        </p:txBody>
      </p:sp>
    </p:spTree>
    <p:extLst>
      <p:ext uri="{BB962C8B-B14F-4D97-AF65-F5344CB8AC3E}">
        <p14:creationId xmlns:p14="http://schemas.microsoft.com/office/powerpoint/2010/main" val="2744132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Flight Reliability </a:t>
            </a:r>
          </a:p>
        </p:txBody>
      </p:sp>
      <p:sp>
        <p:nvSpPr>
          <p:cNvPr id="165" name="Shape 165"/>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lvl="0" indent="-228600">
              <a:spcBef>
                <a:spcPts val="0"/>
              </a:spcBef>
            </a:pPr>
            <a:r>
              <a:rPr lang="en-US"/>
              <a:t>The rockets have proven design and are expected to reach the desired altitude.</a:t>
            </a:r>
          </a:p>
        </p:txBody>
      </p:sp>
    </p:spTree>
    <p:extLst>
      <p:ext uri="{BB962C8B-B14F-4D97-AF65-F5344CB8AC3E}">
        <p14:creationId xmlns:p14="http://schemas.microsoft.com/office/powerpoint/2010/main" val="51388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Subscale Flight Results</a:t>
            </a:r>
            <a:br>
              <a:rPr lang="en-US" dirty="0"/>
            </a:br>
            <a:r>
              <a:rPr lang="en-US" dirty="0"/>
              <a:t/>
            </a:r>
            <a:br>
              <a:rPr lang="en-US" dirty="0"/>
            </a:br>
            <a:endParaRPr lang="en-US" dirty="0"/>
          </a:p>
        </p:txBody>
      </p:sp>
      <p:sp>
        <p:nvSpPr>
          <p:cNvPr id="3" name="Text Placeholder 2"/>
          <p:cNvSpPr>
            <a:spLocks noGrp="1"/>
          </p:cNvSpPr>
          <p:nvPr>
            <p:ph type="body" idx="1"/>
          </p:nvPr>
        </p:nvSpPr>
        <p:spPr/>
        <p:txBody>
          <a:bodyPr/>
          <a:lstStyle/>
          <a:p>
            <a:pPr marL="0" indent="0">
              <a:lnSpc>
                <a:spcPct val="150000"/>
              </a:lnSpc>
              <a:buNone/>
            </a:pPr>
            <a:r>
              <a:rPr lang="en-US" dirty="0"/>
              <a:t>Flight conditions were 45 degrees Fahrenheit , overcast, and wind of about 10 mph</a:t>
            </a:r>
          </a:p>
          <a:p>
            <a:pPr marL="0" indent="0">
              <a:lnSpc>
                <a:spcPct val="150000"/>
              </a:lnSpc>
              <a:buNone/>
            </a:pPr>
            <a:r>
              <a:rPr lang="en-US" dirty="0"/>
              <a:t>Predicted altitude of 2,403 </a:t>
            </a:r>
            <a:r>
              <a:rPr lang="en-US" dirty="0" err="1"/>
              <a:t>ft</a:t>
            </a:r>
            <a:endParaRPr lang="en-US" dirty="0"/>
          </a:p>
          <a:p>
            <a:pPr marL="0" indent="0">
              <a:lnSpc>
                <a:spcPct val="150000"/>
              </a:lnSpc>
              <a:buNone/>
            </a:pPr>
            <a:r>
              <a:rPr lang="en-US" dirty="0"/>
              <a:t>Actual altitude was 2,303 </a:t>
            </a:r>
            <a:r>
              <a:rPr lang="en-US" dirty="0" err="1"/>
              <a:t>ft</a:t>
            </a:r>
            <a:endParaRPr lang="en-US" dirty="0"/>
          </a:p>
          <a:p>
            <a:pPr marL="0" indent="0">
              <a:lnSpc>
                <a:spcPct val="150000"/>
              </a:lnSpc>
              <a:buNone/>
            </a:pPr>
            <a:r>
              <a:rPr lang="en-US" dirty="0"/>
              <a:t>4.2% difference</a:t>
            </a:r>
          </a:p>
          <a:p>
            <a:pPr marL="0" indent="0">
              <a:buNone/>
            </a:pP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772999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Subscale Flight Results</a:t>
            </a:r>
            <a:br>
              <a:rPr lang="en-US" dirty="0"/>
            </a:br>
            <a:endParaRPr lang="en-US" dirty="0"/>
          </a:p>
        </p:txBody>
      </p:sp>
      <p:sp>
        <p:nvSpPr>
          <p:cNvPr id="3" name="Text Placeholder 2"/>
          <p:cNvSpPr>
            <a:spLocks noGrp="1"/>
          </p:cNvSpPr>
          <p:nvPr>
            <p:ph type="body" idx="1"/>
          </p:nvPr>
        </p:nvSpPr>
        <p:spPr/>
        <p:txBody>
          <a:bodyPr/>
          <a:lstStyle/>
          <a:p>
            <a:pPr marL="0" indent="0">
              <a:lnSpc>
                <a:spcPct val="100000"/>
              </a:lnSpc>
              <a:buNone/>
            </a:pPr>
            <a:r>
              <a:rPr lang="en-US" dirty="0"/>
              <a:t>The success of the subscale flight had proven the design and recovery subsystem to be successful.</a:t>
            </a:r>
          </a:p>
          <a:p>
            <a:pPr marL="0" indent="0">
              <a:lnSpc>
                <a:spcPct val="100000"/>
              </a:lnSpc>
              <a:buNone/>
            </a:pPr>
            <a:r>
              <a:rPr lang="en-US" dirty="0"/>
              <a:t>The success of the subscale flight allowed us to continue with the same design and use the same design for the recovery subsystem.</a:t>
            </a:r>
            <a:br>
              <a:rPr lang="en-US" dirty="0"/>
            </a:br>
            <a:endParaRPr lang="en-US" dirty="0"/>
          </a:p>
        </p:txBody>
      </p:sp>
    </p:spTree>
    <p:extLst>
      <p:ext uri="{BB962C8B-B14F-4D97-AF65-F5344CB8AC3E}">
        <p14:creationId xmlns:p14="http://schemas.microsoft.com/office/powerpoint/2010/main" val="3681905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Recovery System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59170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Elements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r>
              <a:rPr lang="en-US" dirty="0" smtClean="0"/>
              <a:t>Held together by shear pins, which will allow sections to separate</a:t>
            </a:r>
          </a:p>
          <a:p>
            <a:pPr lvl="1"/>
            <a:r>
              <a:rPr lang="en-US" dirty="0" smtClean="0"/>
              <a:t>Connects back </a:t>
            </a:r>
            <a:r>
              <a:rPr lang="en-US" dirty="0"/>
              <a:t>body tube to the electronics </a:t>
            </a:r>
            <a:r>
              <a:rPr lang="en-US" dirty="0" smtClean="0"/>
              <a:t>bay, and the </a:t>
            </a:r>
            <a:r>
              <a:rPr lang="en-US" dirty="0"/>
              <a:t>nose cone and payload to the front body tube. </a:t>
            </a:r>
            <a:endParaRPr lang="en-US" dirty="0" smtClean="0"/>
          </a:p>
          <a:p>
            <a:r>
              <a:rPr lang="en-US" dirty="0" smtClean="0"/>
              <a:t>It </a:t>
            </a:r>
            <a:r>
              <a:rPr lang="en-US" dirty="0"/>
              <a:t>is also held together by pop </a:t>
            </a:r>
            <a:r>
              <a:rPr lang="en-US" dirty="0" smtClean="0"/>
              <a:t>rivets, which will hold sections together </a:t>
            </a:r>
          </a:p>
          <a:p>
            <a:pPr lvl="1"/>
            <a:r>
              <a:rPr lang="en-US" dirty="0"/>
              <a:t>A</a:t>
            </a:r>
            <a:r>
              <a:rPr lang="en-US" dirty="0" smtClean="0"/>
              <a:t>t connections </a:t>
            </a:r>
            <a:r>
              <a:rPr lang="en-US" dirty="0"/>
              <a:t>between the front body tube and the electronics bay, and as well as the connection between the nose cone and the payload. </a:t>
            </a:r>
            <a:endParaRPr lang="en-US" dirty="0" smtClean="0"/>
          </a:p>
          <a:p>
            <a:r>
              <a:rPr lang="en-US" dirty="0" smtClean="0"/>
              <a:t>Within </a:t>
            </a:r>
            <a:r>
              <a:rPr lang="en-US" dirty="0"/>
              <a:t>the </a:t>
            </a:r>
            <a:r>
              <a:rPr lang="en-US" dirty="0" smtClean="0"/>
              <a:t>rocket, sections </a:t>
            </a:r>
            <a:r>
              <a:rPr lang="en-US" dirty="0"/>
              <a:t>are held together by shock </a:t>
            </a:r>
            <a:r>
              <a:rPr lang="en-US" dirty="0" smtClean="0"/>
              <a:t>cord.</a:t>
            </a:r>
          </a:p>
          <a:p>
            <a:pPr lvl="1"/>
            <a:r>
              <a:rPr lang="en-US" dirty="0" smtClean="0"/>
              <a:t>Shock cord is </a:t>
            </a:r>
            <a:r>
              <a:rPr lang="en-US" dirty="0"/>
              <a:t>attached to bulkheads via quick links in the </a:t>
            </a:r>
            <a:r>
              <a:rPr lang="en-US" dirty="0" smtClean="0"/>
              <a:t>payload, </a:t>
            </a:r>
            <a:r>
              <a:rPr lang="en-US" dirty="0"/>
              <a:t>electronics bay, and an eyebolt on the motor </a:t>
            </a:r>
            <a:r>
              <a:rPr lang="en-US" dirty="0" smtClean="0"/>
              <a:t>casing</a:t>
            </a:r>
            <a:endParaRPr lang="en-US" dirty="0"/>
          </a:p>
          <a:p>
            <a:pPr marL="457200" lvl="1" indent="0">
              <a:buNone/>
            </a:pPr>
            <a:endParaRPr lang="en-US" dirty="0" smtClean="0"/>
          </a:p>
        </p:txBody>
      </p:sp>
    </p:spTree>
    <p:extLst>
      <p:ext uri="{BB962C8B-B14F-4D97-AF65-F5344CB8AC3E}">
        <p14:creationId xmlns:p14="http://schemas.microsoft.com/office/powerpoint/2010/main" val="1798675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Elements</a:t>
            </a:r>
            <a:endParaRPr lang="en-US" dirty="0"/>
          </a:p>
        </p:txBody>
      </p:sp>
      <p:sp>
        <p:nvSpPr>
          <p:cNvPr id="3" name="Content Placeholder 2"/>
          <p:cNvSpPr>
            <a:spLocks noGrp="1"/>
          </p:cNvSpPr>
          <p:nvPr>
            <p:ph idx="1"/>
          </p:nvPr>
        </p:nvSpPr>
        <p:spPr/>
        <p:txBody>
          <a:bodyPr/>
          <a:lstStyle/>
          <a:p>
            <a:r>
              <a:rPr lang="en-US" dirty="0" smtClean="0"/>
              <a:t>Two </a:t>
            </a:r>
            <a:r>
              <a:rPr lang="en-US" dirty="0" err="1" smtClean="0"/>
              <a:t>Perfectflite</a:t>
            </a:r>
            <a:r>
              <a:rPr lang="en-US" dirty="0" smtClean="0"/>
              <a:t> altimeters</a:t>
            </a:r>
          </a:p>
          <a:p>
            <a:r>
              <a:rPr lang="en-US" dirty="0" smtClean="0"/>
              <a:t>Two 9-Volt Batteries</a:t>
            </a:r>
            <a:endParaRPr lang="en-US" dirty="0"/>
          </a:p>
          <a:p>
            <a:r>
              <a:rPr lang="en-US" dirty="0" smtClean="0"/>
              <a:t>Two key switches outside of the </a:t>
            </a:r>
            <a:r>
              <a:rPr lang="en-US" dirty="0" err="1" smtClean="0"/>
              <a:t>elrctronics</a:t>
            </a:r>
            <a:r>
              <a:rPr lang="en-US" dirty="0" smtClean="0"/>
              <a:t> bay</a:t>
            </a:r>
            <a:endParaRPr lang="en-US" dirty="0"/>
          </a:p>
          <a:p>
            <a:endParaRPr lang="en-US" dirty="0" smtClean="0"/>
          </a:p>
          <a:p>
            <a:pPr marL="0" indent="0">
              <a:buNone/>
            </a:pPr>
            <a:r>
              <a:rPr lang="en-US" dirty="0" smtClean="0"/>
              <a:t>The key switches are turned, providing power to the altimeters via the 9-Volt batteries</a:t>
            </a:r>
            <a:endParaRPr lang="en-US" dirty="0"/>
          </a:p>
        </p:txBody>
      </p:sp>
    </p:spTree>
    <p:extLst>
      <p:ext uri="{BB962C8B-B14F-4D97-AF65-F5344CB8AC3E}">
        <p14:creationId xmlns:p14="http://schemas.microsoft.com/office/powerpoint/2010/main" val="54550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Redundancy Features</a:t>
            </a:r>
            <a:endParaRPr lang="en-US" dirty="0"/>
          </a:p>
        </p:txBody>
      </p:sp>
      <p:sp>
        <p:nvSpPr>
          <p:cNvPr id="3" name="Content Placeholder 2"/>
          <p:cNvSpPr>
            <a:spLocks noGrp="1"/>
          </p:cNvSpPr>
          <p:nvPr>
            <p:ph idx="1"/>
          </p:nvPr>
        </p:nvSpPr>
        <p:spPr/>
        <p:txBody>
          <a:bodyPr/>
          <a:lstStyle/>
          <a:p>
            <a:r>
              <a:rPr lang="en-US" dirty="0" smtClean="0"/>
              <a:t>Redundancy exists within the recovery subsystem</a:t>
            </a:r>
          </a:p>
          <a:p>
            <a:r>
              <a:rPr lang="en-US" dirty="0" smtClean="0"/>
              <a:t>A primary and secondary altimeter</a:t>
            </a:r>
          </a:p>
          <a:p>
            <a:r>
              <a:rPr lang="en-US" dirty="0" smtClean="0"/>
              <a:t>One 9-Volt battery per altimeter</a:t>
            </a:r>
          </a:p>
          <a:p>
            <a:r>
              <a:rPr lang="en-US" dirty="0" smtClean="0"/>
              <a:t>Two key switches; one arms the primary altimeter, one arms the secondary altimeter</a:t>
            </a:r>
          </a:p>
        </p:txBody>
      </p:sp>
    </p:spTree>
    <p:extLst>
      <p:ext uri="{BB962C8B-B14F-4D97-AF65-F5344CB8AC3E}">
        <p14:creationId xmlns:p14="http://schemas.microsoft.com/office/powerpoint/2010/main" val="4268824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Parachute Sizes and Descent Rates</a:t>
            </a:r>
            <a:endParaRPr lang="en-US" dirty="0"/>
          </a:p>
        </p:txBody>
      </p:sp>
      <p:sp>
        <p:nvSpPr>
          <p:cNvPr id="3" name="Content Placeholder 2"/>
          <p:cNvSpPr>
            <a:spLocks noGrp="1"/>
          </p:cNvSpPr>
          <p:nvPr>
            <p:ph idx="1"/>
          </p:nvPr>
        </p:nvSpPr>
        <p:spPr/>
        <p:txBody>
          <a:bodyPr/>
          <a:lstStyle/>
          <a:p>
            <a:r>
              <a:rPr lang="en-US" dirty="0" smtClean="0"/>
              <a:t>15 inch Elliptical drogue ejects at apogee, and slows rocket to 132.25 </a:t>
            </a:r>
            <a:r>
              <a:rPr lang="en-US" dirty="0" err="1" smtClean="0"/>
              <a:t>ft</a:t>
            </a:r>
            <a:r>
              <a:rPr lang="en-US" dirty="0" smtClean="0"/>
              <a:t>/s by 600 </a:t>
            </a:r>
            <a:r>
              <a:rPr lang="en-US" dirty="0" err="1" smtClean="0"/>
              <a:t>ft</a:t>
            </a:r>
            <a:endParaRPr lang="en-US" dirty="0" smtClean="0"/>
          </a:p>
          <a:p>
            <a:endParaRPr lang="en-US" dirty="0"/>
          </a:p>
          <a:p>
            <a:endParaRPr lang="en-US" dirty="0" smtClean="0"/>
          </a:p>
          <a:p>
            <a:r>
              <a:rPr lang="en-US" dirty="0" smtClean="0"/>
              <a:t>72 inch Iris Ultra main ejects at 600 </a:t>
            </a:r>
            <a:r>
              <a:rPr lang="en-US" dirty="0" err="1" smtClean="0"/>
              <a:t>ft</a:t>
            </a:r>
            <a:r>
              <a:rPr lang="en-US" dirty="0" smtClean="0"/>
              <a:t>, and slows rocket to landing speed of 16.71 </a:t>
            </a:r>
            <a:r>
              <a:rPr lang="en-US" dirty="0" err="1" smtClean="0"/>
              <a:t>ft</a:t>
            </a:r>
            <a:r>
              <a:rPr lang="en-US" dirty="0" smtClean="0"/>
              <a:t>/s</a:t>
            </a:r>
          </a:p>
          <a:p>
            <a:endParaRPr lang="en-US" dirty="0"/>
          </a:p>
        </p:txBody>
      </p:sp>
    </p:spTree>
    <p:extLst>
      <p:ext uri="{BB962C8B-B14F-4D97-AF65-F5344CB8AC3E}">
        <p14:creationId xmlns:p14="http://schemas.microsoft.com/office/powerpoint/2010/main" val="418262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Since CDR</a:t>
            </a:r>
            <a:endParaRPr lang="en-US" dirty="0"/>
          </a:p>
        </p:txBody>
      </p:sp>
      <p:sp>
        <p:nvSpPr>
          <p:cNvPr id="3" name="Text Placeholder 2"/>
          <p:cNvSpPr>
            <a:spLocks noGrp="1"/>
          </p:cNvSpPr>
          <p:nvPr>
            <p:ph type="body" idx="1"/>
          </p:nvPr>
        </p:nvSpPr>
        <p:spPr/>
        <p:txBody>
          <a:bodyPr/>
          <a:lstStyle/>
          <a:p>
            <a:pPr>
              <a:lnSpc>
                <a:spcPct val="100000"/>
              </a:lnSpc>
            </a:pPr>
            <a:r>
              <a:rPr lang="en-US" dirty="0"/>
              <a:t>Went from 50’ of 1’’ tubular nylon shock cord to 50’ of ½ tubular Kevlar</a:t>
            </a:r>
          </a:p>
          <a:p>
            <a:pPr>
              <a:lnSpc>
                <a:spcPct val="100000"/>
              </a:lnSpc>
            </a:pPr>
            <a:r>
              <a:rPr lang="en-US" dirty="0"/>
              <a:t>A key switch was installed on the bulkhead of the payload.</a:t>
            </a:r>
          </a:p>
          <a:p>
            <a:pPr>
              <a:lnSpc>
                <a:spcPct val="100000"/>
              </a:lnSpc>
            </a:pPr>
            <a:r>
              <a:rPr lang="en-US" dirty="0"/>
              <a:t>We have requested to change the motor from the CTI K510 to the CTI K711</a:t>
            </a:r>
          </a:p>
          <a:p>
            <a:pPr lvl="1">
              <a:lnSpc>
                <a:spcPct val="100000"/>
              </a:lnSpc>
            </a:pPr>
            <a:r>
              <a:rPr lang="en-US" dirty="0"/>
              <a:t>Thus to increase the thrust to weight ratio</a:t>
            </a:r>
          </a:p>
          <a:p>
            <a:pPr lvl="1">
              <a:lnSpc>
                <a:spcPct val="100000"/>
              </a:lnSpc>
            </a:pPr>
            <a:r>
              <a:rPr lang="en-US" dirty="0"/>
              <a:t>But due to the delay in getting approval from CTI..</a:t>
            </a:r>
          </a:p>
          <a:p>
            <a:pPr lvl="1">
              <a:lnSpc>
                <a:spcPct val="100000"/>
              </a:lnSpc>
            </a:pPr>
            <a:r>
              <a:rPr lang="en-US" dirty="0"/>
              <a:t>We formally request to sue an Aerotech 75mm 2 grain K1000 motor instead of the k711</a:t>
            </a:r>
          </a:p>
          <a:p>
            <a:pPr lvl="1">
              <a:lnSpc>
                <a:spcPct val="100000"/>
              </a:lnSpc>
            </a:pPr>
            <a:r>
              <a:rPr lang="en-US" dirty="0"/>
              <a:t>We are changing this because we are afraid we wont get approval in time for our launch on March 11</a:t>
            </a:r>
            <a:r>
              <a:rPr lang="en-US" baseline="30000" dirty="0"/>
              <a:t>th</a:t>
            </a:r>
            <a:r>
              <a:rPr lang="en-US" dirty="0"/>
              <a:t> </a:t>
            </a:r>
          </a:p>
          <a:p>
            <a:pPr lvl="1">
              <a:lnSpc>
                <a:spcPct val="100000"/>
              </a:lnSpc>
            </a:pPr>
            <a:r>
              <a:rPr lang="en-US" dirty="0"/>
              <a:t>We have tested this motor on February 11</a:t>
            </a:r>
            <a:r>
              <a:rPr lang="en-US" baseline="30000" dirty="0"/>
              <a:t>th</a:t>
            </a:r>
            <a:endParaRPr lang="en-US" dirty="0"/>
          </a:p>
          <a:p>
            <a:pPr marL="914400" lvl="2" indent="0">
              <a:lnSpc>
                <a:spcPct val="100000"/>
              </a:lnSpc>
              <a:buNone/>
            </a:pPr>
            <a:r>
              <a:rPr lang="en-US" dirty="0" smtClean="0"/>
              <a:t>- It </a:t>
            </a:r>
            <a:r>
              <a:rPr lang="en-US" dirty="0"/>
              <a:t>flew at 5455 </a:t>
            </a:r>
            <a:r>
              <a:rPr lang="en-US" dirty="0" err="1"/>
              <a:t>ft</a:t>
            </a:r>
            <a:r>
              <a:rPr lang="en-US" dirty="0"/>
              <a:t> and its 4oz lighter than the final configuration </a:t>
            </a:r>
          </a:p>
          <a:p>
            <a:pPr marL="457200" lvl="1" indent="0">
              <a:lnSpc>
                <a:spcPct val="100000"/>
              </a:lnSpc>
              <a:buNone/>
            </a:pPr>
            <a:endParaRPr lang="en-US" dirty="0"/>
          </a:p>
          <a:p>
            <a:pPr>
              <a:lnSpc>
                <a:spcPct val="100000"/>
              </a:lnSpc>
            </a:pPr>
            <a:endParaRPr lang="en-US" dirty="0"/>
          </a:p>
        </p:txBody>
      </p:sp>
    </p:spTree>
    <p:extLst>
      <p:ext uri="{BB962C8B-B14F-4D97-AF65-F5344CB8AC3E}">
        <p14:creationId xmlns:p14="http://schemas.microsoft.com/office/powerpoint/2010/main" val="2536261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2" y="350135"/>
            <a:ext cx="11917180" cy="6155596"/>
          </a:xfrm>
        </p:spPr>
        <p:txBody>
          <a:bodyPr/>
          <a:lstStyle/>
          <a:p>
            <a:pPr algn="ctr"/>
            <a:r>
              <a:rPr lang="en-US" dirty="0" smtClean="0"/>
              <a:t>Drawings and Schematics of the as built Electrical and Structural </a:t>
            </a:r>
            <a:r>
              <a:rPr lang="en-US" dirty="0"/>
              <a:t>A</a:t>
            </a:r>
            <a:r>
              <a:rPr lang="en-US" dirty="0" smtClean="0"/>
              <a:t>ssemblies</a:t>
            </a:r>
            <a:endParaRPr lang="en-US" dirty="0"/>
          </a:p>
        </p:txBody>
      </p:sp>
    </p:spTree>
    <p:extLst>
      <p:ext uri="{BB962C8B-B14F-4D97-AF65-F5344CB8AC3E}">
        <p14:creationId xmlns:p14="http://schemas.microsoft.com/office/powerpoint/2010/main" val="1784430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6454" y="950885"/>
            <a:ext cx="4394005" cy="5907115"/>
          </a:xfrm>
          <a:prstGeom prst="rect">
            <a:avLst/>
          </a:prstGeom>
        </p:spPr>
      </p:pic>
      <p:sp>
        <p:nvSpPr>
          <p:cNvPr id="5" name="TextBox 4"/>
          <p:cNvSpPr txBox="1"/>
          <p:nvPr/>
        </p:nvSpPr>
        <p:spPr>
          <a:xfrm>
            <a:off x="2372497" y="0"/>
            <a:ext cx="7636476" cy="707886"/>
          </a:xfrm>
          <a:prstGeom prst="rect">
            <a:avLst/>
          </a:prstGeom>
          <a:noFill/>
        </p:spPr>
        <p:txBody>
          <a:bodyPr wrap="square" rtlCol="0">
            <a:spAutoFit/>
          </a:bodyPr>
          <a:lstStyle/>
          <a:p>
            <a:r>
              <a:rPr lang="en-US" sz="4000" dirty="0" smtClean="0"/>
              <a:t>Schematic of Inside Electronics bay</a:t>
            </a:r>
            <a:endParaRPr lang="en-US" sz="4000" dirty="0"/>
          </a:p>
        </p:txBody>
      </p:sp>
    </p:spTree>
    <p:extLst>
      <p:ext uri="{BB962C8B-B14F-4D97-AF65-F5344CB8AC3E}">
        <p14:creationId xmlns:p14="http://schemas.microsoft.com/office/powerpoint/2010/main" val="1683912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Diagram of Rocket Components</a:t>
            </a:r>
            <a:endParaRPr lang="en-US" dirty="0"/>
          </a:p>
        </p:txBody>
      </p:sp>
      <p:pic>
        <p:nvPicPr>
          <p:cNvPr id="4" name="Picture 3"/>
          <p:cNvPicPr>
            <a:picLocks noChangeAspect="1"/>
          </p:cNvPicPr>
          <p:nvPr/>
        </p:nvPicPr>
        <p:blipFill>
          <a:blip r:embed="rId2"/>
          <a:stretch>
            <a:fillRect/>
          </a:stretch>
        </p:blipFill>
        <p:spPr>
          <a:xfrm>
            <a:off x="486034" y="2026508"/>
            <a:ext cx="10873944" cy="2718487"/>
          </a:xfrm>
          <a:prstGeom prst="rect">
            <a:avLst/>
          </a:prstGeom>
        </p:spPr>
      </p:pic>
    </p:spTree>
    <p:extLst>
      <p:ext uri="{BB962C8B-B14F-4D97-AF65-F5344CB8AC3E}">
        <p14:creationId xmlns:p14="http://schemas.microsoft.com/office/powerpoint/2010/main" val="3192514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Rocket Locating Transmitters</a:t>
            </a:r>
            <a:endParaRPr lang="en-US" dirty="0"/>
          </a:p>
        </p:txBody>
      </p:sp>
      <p:sp>
        <p:nvSpPr>
          <p:cNvPr id="3" name="Content Placeholder 2"/>
          <p:cNvSpPr>
            <a:spLocks noGrp="1"/>
          </p:cNvSpPr>
          <p:nvPr>
            <p:ph idx="1"/>
          </p:nvPr>
        </p:nvSpPr>
        <p:spPr/>
        <p:txBody>
          <a:bodyPr/>
          <a:lstStyle/>
          <a:p>
            <a:r>
              <a:rPr lang="en-US" dirty="0" smtClean="0"/>
              <a:t>AT2B Communication Specialists Inc. tracker</a:t>
            </a:r>
          </a:p>
          <a:p>
            <a:pPr lvl="1"/>
            <a:r>
              <a:rPr lang="en-US" dirty="0" smtClean="0"/>
              <a:t>Operating Frequencies of 222.470 and 223.530</a:t>
            </a:r>
          </a:p>
          <a:p>
            <a:pPr lvl="1"/>
            <a:r>
              <a:rPr lang="en-US" dirty="0" smtClean="0"/>
              <a:t>Wattage of 50 </a:t>
            </a:r>
            <a:r>
              <a:rPr lang="en-US" dirty="0" err="1" smtClean="0"/>
              <a:t>milliwats</a:t>
            </a:r>
            <a:endParaRPr lang="en-US" dirty="0" smtClean="0"/>
          </a:p>
          <a:p>
            <a:pPr lvl="1"/>
            <a:r>
              <a:rPr lang="en-US" dirty="0" smtClean="0"/>
              <a:t>Range of about 5 miles</a:t>
            </a:r>
            <a:endParaRPr lang="en-US" dirty="0"/>
          </a:p>
        </p:txBody>
      </p:sp>
    </p:spTree>
    <p:extLst>
      <p:ext uri="{BB962C8B-B14F-4D97-AF65-F5344CB8AC3E}">
        <p14:creationId xmlns:p14="http://schemas.microsoft.com/office/powerpoint/2010/main" val="691542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Subsystem Sensitivity</a:t>
            </a:r>
            <a:endParaRPr lang="en-US" dirty="0"/>
          </a:p>
        </p:txBody>
      </p:sp>
      <p:sp>
        <p:nvSpPr>
          <p:cNvPr id="3" name="Content Placeholder 2"/>
          <p:cNvSpPr>
            <a:spLocks noGrp="1"/>
          </p:cNvSpPr>
          <p:nvPr>
            <p:ph idx="1"/>
          </p:nvPr>
        </p:nvSpPr>
        <p:spPr/>
        <p:txBody>
          <a:bodyPr/>
          <a:lstStyle/>
          <a:p>
            <a:r>
              <a:rPr lang="en-US" dirty="0" smtClean="0"/>
              <a:t>The Recovery Subsystem has </a:t>
            </a:r>
            <a:r>
              <a:rPr lang="en-US" smtClean="0"/>
              <a:t>no additional features that </a:t>
            </a:r>
            <a:r>
              <a:rPr lang="en-US" dirty="0" smtClean="0"/>
              <a:t>will be affected by an electromagnetic field</a:t>
            </a:r>
          </a:p>
          <a:p>
            <a:r>
              <a:rPr lang="en-US" dirty="0" err="1" smtClean="0"/>
              <a:t>Perfectflite</a:t>
            </a:r>
            <a:r>
              <a:rPr lang="en-US" dirty="0" smtClean="0"/>
              <a:t> Altimeter is only affected by air pressure</a:t>
            </a:r>
          </a:p>
          <a:p>
            <a:r>
              <a:rPr lang="en-US" dirty="0" smtClean="0"/>
              <a:t>Payload not expected to be affected by an electromagnetic field</a:t>
            </a:r>
            <a:endParaRPr lang="en-US" dirty="0"/>
          </a:p>
        </p:txBody>
      </p:sp>
    </p:spTree>
    <p:extLst>
      <p:ext uri="{BB962C8B-B14F-4D97-AF65-F5344CB8AC3E}">
        <p14:creationId xmlns:p14="http://schemas.microsoft.com/office/powerpoint/2010/main" val="1174655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Mission Performance Criteria</a:t>
            </a:r>
            <a:endParaRPr lang="en-US" dirty="0"/>
          </a:p>
        </p:txBody>
      </p:sp>
      <p:sp>
        <p:nvSpPr>
          <p:cNvPr id="3" name="Content Placeholder 2"/>
          <p:cNvSpPr>
            <a:spLocks noGrp="1"/>
          </p:cNvSpPr>
          <p:nvPr>
            <p:ph idx="1"/>
          </p:nvPr>
        </p:nvSpPr>
        <p:spPr/>
        <p:txBody>
          <a:bodyPr/>
          <a:lstStyle/>
          <a:p>
            <a:r>
              <a:rPr lang="en-US" dirty="0"/>
              <a:t>Our mission is to launch a rocket to an altitude of one mile while testing the effects of G-forces on a Non-Newtonian fluid. In order for our mission to be successful, our rocket must reach an altitude of one mile, and safely return.</a:t>
            </a:r>
          </a:p>
          <a:p>
            <a:endParaRPr lang="en-US" dirty="0"/>
          </a:p>
        </p:txBody>
      </p:sp>
    </p:spTree>
    <p:extLst>
      <p:ext uri="{BB962C8B-B14F-4D97-AF65-F5344CB8AC3E}">
        <p14:creationId xmlns:p14="http://schemas.microsoft.com/office/powerpoint/2010/main" val="3084361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Flight Profile Simulations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819" y="1945478"/>
            <a:ext cx="5217604" cy="4495944"/>
          </a:xfrm>
          <a:prstGeom prst="rect">
            <a:avLst/>
          </a:prstGeom>
        </p:spPr>
      </p:pic>
    </p:spTree>
    <p:extLst>
      <p:ext uri="{BB962C8B-B14F-4D97-AF65-F5344CB8AC3E}">
        <p14:creationId xmlns:p14="http://schemas.microsoft.com/office/powerpoint/2010/main" val="3004294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Altitude Predictions</a:t>
            </a:r>
            <a:endParaRPr lang="en-US" dirty="0"/>
          </a:p>
        </p:txBody>
      </p:sp>
      <p:sp>
        <p:nvSpPr>
          <p:cNvPr id="3" name="Content Placeholder 2"/>
          <p:cNvSpPr>
            <a:spLocks noGrp="1"/>
          </p:cNvSpPr>
          <p:nvPr>
            <p:ph idx="1"/>
          </p:nvPr>
        </p:nvSpPr>
        <p:spPr/>
        <p:txBody>
          <a:bodyPr/>
          <a:lstStyle/>
          <a:p>
            <a:r>
              <a:rPr lang="en-US" dirty="0"/>
              <a:t>The predicted result of the full scale flight was that the rocket would apogee at about </a:t>
            </a:r>
            <a:r>
              <a:rPr lang="en-US" dirty="0" smtClean="0"/>
              <a:t>5580 </a:t>
            </a:r>
            <a:r>
              <a:rPr lang="en-US" dirty="0"/>
              <a:t>feet.</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92" y="3125416"/>
            <a:ext cx="10678616" cy="727055"/>
          </a:xfrm>
          <a:prstGeom prst="rect">
            <a:avLst/>
          </a:prstGeom>
        </p:spPr>
      </p:pic>
    </p:spTree>
    <p:extLst>
      <p:ext uri="{BB962C8B-B14F-4D97-AF65-F5344CB8AC3E}">
        <p14:creationId xmlns:p14="http://schemas.microsoft.com/office/powerpoint/2010/main" val="1328273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Component Weights</a:t>
            </a:r>
            <a:endParaRPr lang="en-US" dirty="0"/>
          </a:p>
        </p:txBody>
      </p:sp>
      <p:graphicFrame>
        <p:nvGraphicFramePr>
          <p:cNvPr id="4" name="Content Placeholder 3"/>
          <p:cNvGraphicFramePr>
            <a:graphicFrameLocks noGrp="1"/>
          </p:cNvGraphicFramePr>
          <p:nvPr>
            <p:ph idx="1"/>
            <p:extLst/>
          </p:nvPr>
        </p:nvGraphicFramePr>
        <p:xfrm>
          <a:off x="2779690" y="1983341"/>
          <a:ext cx="6632619" cy="4159881"/>
        </p:xfrm>
        <a:graphic>
          <a:graphicData uri="http://schemas.openxmlformats.org/drawingml/2006/table">
            <a:tbl>
              <a:tblPr firstRow="1" firstCol="1" bandRow="1">
                <a:tableStyleId>{5C22544A-7EE6-4342-B048-85BDC9FD1C3A}</a:tableStyleId>
              </a:tblPr>
              <a:tblGrid>
                <a:gridCol w="3194458"/>
                <a:gridCol w="3438161"/>
              </a:tblGrid>
              <a:tr h="462209">
                <a:tc>
                  <a:txBody>
                    <a:bodyPr/>
                    <a:lstStyle/>
                    <a:p>
                      <a:pPr marL="0" marR="0" algn="ctr">
                        <a:lnSpc>
                          <a:spcPct val="107000"/>
                        </a:lnSpc>
                        <a:spcBef>
                          <a:spcPts val="0"/>
                        </a:spcBef>
                        <a:spcAft>
                          <a:spcPts val="0"/>
                        </a:spcAft>
                      </a:pPr>
                      <a:r>
                        <a:rPr lang="en-US" sz="2800" dirty="0">
                          <a:effectLst/>
                        </a:rPr>
                        <a:t>Item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a:effectLst/>
                        </a:rPr>
                        <a:t>Weight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209">
                <a:tc>
                  <a:txBody>
                    <a:bodyPr/>
                    <a:lstStyle/>
                    <a:p>
                      <a:pPr marL="0" marR="0" algn="ctr">
                        <a:lnSpc>
                          <a:spcPct val="107000"/>
                        </a:lnSpc>
                        <a:spcBef>
                          <a:spcPts val="0"/>
                        </a:spcBef>
                        <a:spcAft>
                          <a:spcPts val="0"/>
                        </a:spcAft>
                      </a:pPr>
                      <a:r>
                        <a:rPr lang="en-US" sz="2800" dirty="0">
                          <a:effectLst/>
                        </a:rPr>
                        <a:t>Nose Cone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71.96 </a:t>
                      </a:r>
                      <a:r>
                        <a:rPr lang="en-US" sz="2800" dirty="0" err="1">
                          <a:effectLst/>
                        </a:rPr>
                        <a:t>oz</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209">
                <a:tc>
                  <a:txBody>
                    <a:bodyPr/>
                    <a:lstStyle/>
                    <a:p>
                      <a:pPr marL="0" marR="0" algn="ctr">
                        <a:lnSpc>
                          <a:spcPct val="107000"/>
                        </a:lnSpc>
                        <a:spcBef>
                          <a:spcPts val="0"/>
                        </a:spcBef>
                        <a:spcAft>
                          <a:spcPts val="0"/>
                        </a:spcAft>
                      </a:pPr>
                      <a:r>
                        <a:rPr lang="en-US" sz="2800" dirty="0">
                          <a:effectLst/>
                        </a:rPr>
                        <a:t>Body Tube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59.20 </a:t>
                      </a:r>
                      <a:r>
                        <a:rPr lang="en-US" sz="2800" dirty="0" err="1">
                          <a:effectLst/>
                        </a:rPr>
                        <a:t>oz</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209">
                <a:tc>
                  <a:txBody>
                    <a:bodyPr/>
                    <a:lstStyle/>
                    <a:p>
                      <a:pPr marL="0" marR="0" algn="ctr">
                        <a:lnSpc>
                          <a:spcPct val="107000"/>
                        </a:lnSpc>
                        <a:spcBef>
                          <a:spcPts val="0"/>
                        </a:spcBef>
                        <a:spcAft>
                          <a:spcPts val="0"/>
                        </a:spcAft>
                      </a:pPr>
                      <a:r>
                        <a:rPr lang="en-US" sz="2800">
                          <a:effectLst/>
                        </a:rPr>
                        <a:t>Shock Cord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29.20 </a:t>
                      </a:r>
                      <a:r>
                        <a:rPr lang="en-US" sz="2800" dirty="0" err="1">
                          <a:effectLst/>
                        </a:rPr>
                        <a:t>oz</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209">
                <a:tc>
                  <a:txBody>
                    <a:bodyPr/>
                    <a:lstStyle/>
                    <a:p>
                      <a:pPr marL="0" marR="0" algn="ctr">
                        <a:lnSpc>
                          <a:spcPct val="107000"/>
                        </a:lnSpc>
                        <a:spcBef>
                          <a:spcPts val="0"/>
                        </a:spcBef>
                        <a:spcAft>
                          <a:spcPts val="0"/>
                        </a:spcAft>
                      </a:pPr>
                      <a:r>
                        <a:rPr lang="en-US" sz="2800">
                          <a:effectLst/>
                        </a:rPr>
                        <a:t>Electronics Bay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41.10 </a:t>
                      </a:r>
                      <a:r>
                        <a:rPr lang="en-US" sz="2800" dirty="0" err="1">
                          <a:effectLst/>
                        </a:rPr>
                        <a:t>oz</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209">
                <a:tc>
                  <a:txBody>
                    <a:bodyPr/>
                    <a:lstStyle/>
                    <a:p>
                      <a:pPr marL="0" marR="0" algn="ctr">
                        <a:lnSpc>
                          <a:spcPct val="107000"/>
                        </a:lnSpc>
                        <a:spcBef>
                          <a:spcPts val="0"/>
                        </a:spcBef>
                        <a:spcAft>
                          <a:spcPts val="0"/>
                        </a:spcAft>
                      </a:pPr>
                      <a:r>
                        <a:rPr lang="en-US" sz="2800">
                          <a:effectLst/>
                        </a:rPr>
                        <a:t>Main Chute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12.80 </a:t>
                      </a:r>
                      <a:r>
                        <a:rPr lang="en-US" sz="2800" dirty="0" err="1">
                          <a:effectLst/>
                        </a:rPr>
                        <a:t>oz</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209">
                <a:tc>
                  <a:txBody>
                    <a:bodyPr/>
                    <a:lstStyle/>
                    <a:p>
                      <a:pPr marL="0" marR="0" algn="ctr">
                        <a:lnSpc>
                          <a:spcPct val="107000"/>
                        </a:lnSpc>
                        <a:spcBef>
                          <a:spcPts val="0"/>
                        </a:spcBef>
                        <a:spcAft>
                          <a:spcPts val="0"/>
                        </a:spcAft>
                      </a:pPr>
                      <a:r>
                        <a:rPr lang="en-US" sz="2800">
                          <a:effectLst/>
                        </a:rPr>
                        <a:t>Drogue Chute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2.30 </a:t>
                      </a:r>
                      <a:r>
                        <a:rPr lang="en-US" sz="2800" dirty="0" err="1">
                          <a:effectLst/>
                        </a:rPr>
                        <a:t>oz</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209">
                <a:tc>
                  <a:txBody>
                    <a:bodyPr/>
                    <a:lstStyle/>
                    <a:p>
                      <a:pPr marL="0" marR="0" algn="ctr">
                        <a:lnSpc>
                          <a:spcPct val="107000"/>
                        </a:lnSpc>
                        <a:spcBef>
                          <a:spcPts val="0"/>
                        </a:spcBef>
                        <a:spcAft>
                          <a:spcPts val="0"/>
                        </a:spcAft>
                      </a:pPr>
                      <a:r>
                        <a:rPr lang="en-US" sz="2800">
                          <a:effectLst/>
                        </a:rPr>
                        <a:t>Fin Can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28.20 </a:t>
                      </a:r>
                      <a:r>
                        <a:rPr lang="en-US" sz="2800" dirty="0" err="1">
                          <a:effectLst/>
                        </a:rPr>
                        <a:t>oz</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209">
                <a:tc>
                  <a:txBody>
                    <a:bodyPr/>
                    <a:lstStyle/>
                    <a:p>
                      <a:pPr marL="0" marR="0" algn="ctr">
                        <a:lnSpc>
                          <a:spcPct val="107000"/>
                        </a:lnSpc>
                        <a:spcBef>
                          <a:spcPts val="0"/>
                        </a:spcBef>
                        <a:spcAft>
                          <a:spcPts val="0"/>
                        </a:spcAft>
                      </a:pPr>
                      <a:r>
                        <a:rPr lang="en-US" sz="2800">
                          <a:effectLst/>
                        </a:rPr>
                        <a:t>Payload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16.30 </a:t>
                      </a:r>
                      <a:r>
                        <a:rPr lang="en-US" sz="2800" dirty="0" err="1">
                          <a:effectLst/>
                        </a:rPr>
                        <a:t>oz</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429127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Motor Thrust Curve</a:t>
            </a:r>
            <a:endParaRPr lang="en-US" dirty="0"/>
          </a:p>
        </p:txBody>
      </p:sp>
      <p:pic>
        <p:nvPicPr>
          <p:cNvPr id="2050" name="Picture 2" descr="simulator fil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7" y="1825625"/>
            <a:ext cx="8353425" cy="449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919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lgn="ctr" rtl="0">
              <a:lnSpc>
                <a:spcPct val="80000"/>
              </a:lnSpc>
              <a:spcBef>
                <a:spcPts val="0"/>
              </a:spcBef>
              <a:buClr>
                <a:schemeClr val="dk1"/>
              </a:buClr>
              <a:buSzPct val="36666"/>
              <a:buFont typeface="Arial"/>
              <a:buNone/>
            </a:pPr>
            <a:r>
              <a:rPr lang="en-US" sz="3000"/>
              <a:t>Changes since CDR</a:t>
            </a:r>
          </a:p>
          <a:p>
            <a:pPr lvl="0">
              <a:spcBef>
                <a:spcPts val="0"/>
              </a:spcBef>
              <a:buNone/>
            </a:pPr>
            <a:endParaRPr/>
          </a:p>
        </p:txBody>
      </p:sp>
      <p:sp>
        <p:nvSpPr>
          <p:cNvPr id="85" name="Shape 85"/>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lvl="0" indent="-381000" rtl="0">
              <a:lnSpc>
                <a:spcPct val="80000"/>
              </a:lnSpc>
              <a:spcBef>
                <a:spcPts val="0"/>
              </a:spcBef>
              <a:buSzPct val="100000"/>
            </a:pPr>
            <a:r>
              <a:rPr lang="en-US" sz="2400"/>
              <a:t>We have switched from a K510, to a K1000 motor to increase the thrust weight to ratio. </a:t>
            </a:r>
          </a:p>
          <a:p>
            <a:pPr marL="0" lvl="0" indent="0" rtl="0">
              <a:lnSpc>
                <a:spcPct val="80000"/>
              </a:lnSpc>
              <a:spcBef>
                <a:spcPts val="0"/>
              </a:spcBef>
              <a:buNone/>
            </a:pPr>
            <a:endParaRPr sz="2400"/>
          </a:p>
          <a:p>
            <a:pPr marL="457200" lvl="0" indent="-381000" rtl="0">
              <a:lnSpc>
                <a:spcPct val="80000"/>
              </a:lnSpc>
              <a:spcBef>
                <a:spcPts val="0"/>
              </a:spcBef>
              <a:buSzPct val="100000"/>
            </a:pPr>
            <a:r>
              <a:rPr lang="en-US" sz="2400"/>
              <a:t>We have also changed the Nylon shock cord to a Kevlar shock cord because the kevlar is heat resistant, stronger, and less bulky. </a:t>
            </a:r>
          </a:p>
          <a:p>
            <a:pPr marL="0" lvl="0" indent="0" rtl="0">
              <a:lnSpc>
                <a:spcPct val="80000"/>
              </a:lnSpc>
              <a:spcBef>
                <a:spcPts val="0"/>
              </a:spcBef>
              <a:buNone/>
            </a:pPr>
            <a:endParaRPr sz="2400"/>
          </a:p>
          <a:p>
            <a:pPr marL="457200" lvl="0" indent="-381000" rtl="0">
              <a:lnSpc>
                <a:spcPct val="80000"/>
              </a:lnSpc>
              <a:spcBef>
                <a:spcPts val="0"/>
              </a:spcBef>
              <a:buSzPct val="100000"/>
            </a:pPr>
            <a:r>
              <a:rPr lang="en-US" sz="2400"/>
              <a:t>We switched our drogue chute from a 24in to a 15in to decrease the descent time in order to decrease the drift distance.</a:t>
            </a:r>
          </a:p>
          <a:p>
            <a:pPr lvl="0">
              <a:spcBef>
                <a:spcPts val="0"/>
              </a:spcBef>
              <a:buNone/>
            </a:pPr>
            <a:endParaRPr/>
          </a:p>
        </p:txBody>
      </p:sp>
    </p:spTree>
    <p:extLst>
      <p:ext uri="{BB962C8B-B14F-4D97-AF65-F5344CB8AC3E}">
        <p14:creationId xmlns:p14="http://schemas.microsoft.com/office/powerpoint/2010/main" val="3583312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Drag Assessment</a:t>
            </a:r>
            <a:endParaRPr lang="en-US" dirty="0"/>
          </a:p>
        </p:txBody>
      </p:sp>
      <p:sp>
        <p:nvSpPr>
          <p:cNvPr id="3" name="Content Placeholder 2"/>
          <p:cNvSpPr>
            <a:spLocks noGrp="1"/>
          </p:cNvSpPr>
          <p:nvPr>
            <p:ph idx="1"/>
          </p:nvPr>
        </p:nvSpPr>
        <p:spPr/>
        <p:txBody>
          <a:bodyPr/>
          <a:lstStyle/>
          <a:p>
            <a:r>
              <a:rPr lang="en-US" dirty="0"/>
              <a:t>The main parachute will create a drag force of 727.12 </a:t>
            </a:r>
            <a:r>
              <a:rPr lang="en-US" dirty="0" smtClean="0"/>
              <a:t>Newtons</a:t>
            </a:r>
          </a:p>
          <a:p>
            <a:endParaRPr lang="en-US" dirty="0"/>
          </a:p>
          <a:p>
            <a:r>
              <a:rPr lang="en-US" dirty="0"/>
              <a:t>The drogue parachute will create a drag force of 95.04 Newtons</a:t>
            </a:r>
          </a:p>
          <a:p>
            <a:endParaRPr lang="en-US" dirty="0"/>
          </a:p>
        </p:txBody>
      </p:sp>
    </p:spTree>
    <p:extLst>
      <p:ext uri="{BB962C8B-B14F-4D97-AF65-F5344CB8AC3E}">
        <p14:creationId xmlns:p14="http://schemas.microsoft.com/office/powerpoint/2010/main" val="3179076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Scale Model Results</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dirty="0"/>
              <a:t>Flight conditions were 45 degrees Fahrenheit , overcast, and wind of about 10 mph</a:t>
            </a:r>
          </a:p>
          <a:p>
            <a:pPr>
              <a:lnSpc>
                <a:spcPct val="150000"/>
              </a:lnSpc>
            </a:pPr>
            <a:r>
              <a:rPr lang="en-US" dirty="0"/>
              <a:t>Predicted altitude of 2,403 </a:t>
            </a:r>
            <a:r>
              <a:rPr lang="en-US" dirty="0" err="1"/>
              <a:t>ft</a:t>
            </a:r>
            <a:endParaRPr lang="en-US" dirty="0"/>
          </a:p>
          <a:p>
            <a:pPr>
              <a:lnSpc>
                <a:spcPct val="150000"/>
              </a:lnSpc>
            </a:pPr>
            <a:r>
              <a:rPr lang="en-US" dirty="0"/>
              <a:t>Actual altitude was 2,303 </a:t>
            </a:r>
            <a:r>
              <a:rPr lang="en-US" dirty="0" err="1"/>
              <a:t>ft</a:t>
            </a:r>
            <a:endParaRPr lang="en-US" dirty="0"/>
          </a:p>
          <a:p>
            <a:pPr>
              <a:lnSpc>
                <a:spcPct val="150000"/>
              </a:lnSpc>
            </a:pPr>
            <a:r>
              <a:rPr lang="en-US" dirty="0"/>
              <a:t>4.2% difference</a:t>
            </a:r>
          </a:p>
          <a:p>
            <a:pPr>
              <a:lnSpc>
                <a:spcPct val="150000"/>
              </a:lnSpc>
            </a:pPr>
            <a:r>
              <a:rPr lang="en-US" dirty="0"/>
              <a:t>Very stable flight, dual deployment worked as planned</a:t>
            </a:r>
          </a:p>
          <a:p>
            <a:endParaRPr lang="en-US" dirty="0"/>
          </a:p>
        </p:txBody>
      </p:sp>
    </p:spTree>
    <p:extLst>
      <p:ext uri="{BB962C8B-B14F-4D97-AF65-F5344CB8AC3E}">
        <p14:creationId xmlns:p14="http://schemas.microsoft.com/office/powerpoint/2010/main" val="3613107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Predicted vs. Actual Data</a:t>
            </a:r>
            <a:endParaRPr lang="en-US" dirty="0"/>
          </a:p>
        </p:txBody>
      </p:sp>
      <p:sp>
        <p:nvSpPr>
          <p:cNvPr id="3" name="Content Placeholder 2"/>
          <p:cNvSpPr>
            <a:spLocks noGrp="1"/>
          </p:cNvSpPr>
          <p:nvPr>
            <p:ph idx="1"/>
          </p:nvPr>
        </p:nvSpPr>
        <p:spPr/>
        <p:txBody>
          <a:bodyPr/>
          <a:lstStyle/>
          <a:p>
            <a:r>
              <a:rPr lang="en-US" dirty="0"/>
              <a:t>The predicted result of the full scale flight was that the rocket would apogee at about 5520 feet. </a:t>
            </a:r>
            <a:endParaRPr lang="en-US" dirty="0" smtClean="0"/>
          </a:p>
          <a:p>
            <a:r>
              <a:rPr lang="en-US" dirty="0" smtClean="0"/>
              <a:t>The </a:t>
            </a:r>
            <a:r>
              <a:rPr lang="en-US" dirty="0"/>
              <a:t>actual result of the full scale flight was that the rocket would apogee at BLANK feet. </a:t>
            </a:r>
          </a:p>
          <a:p>
            <a:endParaRPr lang="en-US" dirty="0"/>
          </a:p>
        </p:txBody>
      </p:sp>
    </p:spTree>
    <p:extLst>
      <p:ext uri="{BB962C8B-B14F-4D97-AF65-F5344CB8AC3E}">
        <p14:creationId xmlns:p14="http://schemas.microsoft.com/office/powerpoint/2010/main" val="999390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Two-Dimensional Model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289" y="2934344"/>
            <a:ext cx="4182059" cy="724001"/>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654" b="-3654"/>
          <a:stretch/>
        </p:blipFill>
        <p:spPr>
          <a:xfrm>
            <a:off x="6328278" y="2943870"/>
            <a:ext cx="3991532" cy="7049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949" y="3648818"/>
            <a:ext cx="10058400" cy="1831422"/>
          </a:xfrm>
          <a:prstGeom prst="rect">
            <a:avLst/>
          </a:prstGeom>
        </p:spPr>
      </p:pic>
    </p:spTree>
    <p:extLst>
      <p:ext uri="{BB962C8B-B14F-4D97-AF65-F5344CB8AC3E}">
        <p14:creationId xmlns:p14="http://schemas.microsoft.com/office/powerpoint/2010/main" val="22884798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Kinetic Energy</a:t>
            </a:r>
            <a:endParaRPr lang="en-US" dirty="0"/>
          </a:p>
        </p:txBody>
      </p:sp>
      <p:sp>
        <p:nvSpPr>
          <p:cNvPr id="3" name="Content Placeholder 2"/>
          <p:cNvSpPr>
            <a:spLocks noGrp="1"/>
          </p:cNvSpPr>
          <p:nvPr>
            <p:ph idx="1"/>
          </p:nvPr>
        </p:nvSpPr>
        <p:spPr/>
        <p:txBody>
          <a:bodyPr/>
          <a:lstStyle/>
          <a:p>
            <a:r>
              <a:rPr lang="en-US" dirty="0"/>
              <a:t>We will be controlling the kinetic energy by the use of a 72 inch FruityChutes parachute and a 15 inch FruityChutes parachute.</a:t>
            </a:r>
          </a:p>
          <a:p>
            <a:endParaRPr lang="en-US" dirty="0"/>
          </a:p>
        </p:txBody>
      </p:sp>
    </p:spTree>
    <p:extLst>
      <p:ext uri="{BB962C8B-B14F-4D97-AF65-F5344CB8AC3E}">
        <p14:creationId xmlns:p14="http://schemas.microsoft.com/office/powerpoint/2010/main" val="925051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Drift</a:t>
            </a:r>
            <a:endParaRPr lang="en-US" dirty="0"/>
          </a:p>
        </p:txBody>
      </p:sp>
      <p:graphicFrame>
        <p:nvGraphicFramePr>
          <p:cNvPr id="4" name="Content Placeholder 3"/>
          <p:cNvGraphicFramePr>
            <a:graphicFrameLocks noGrp="1"/>
          </p:cNvGraphicFramePr>
          <p:nvPr>
            <p:ph idx="1"/>
            <p:extLst/>
          </p:nvPr>
        </p:nvGraphicFramePr>
        <p:xfrm>
          <a:off x="3132944" y="2458383"/>
          <a:ext cx="6021505" cy="3067566"/>
        </p:xfrm>
        <a:graphic>
          <a:graphicData uri="http://schemas.openxmlformats.org/drawingml/2006/table">
            <a:tbl>
              <a:tblPr firstRow="1" firstCol="1" bandRow="1">
                <a:tableStyleId>{5C22544A-7EE6-4342-B048-85BDC9FD1C3A}</a:tableStyleId>
              </a:tblPr>
              <a:tblGrid>
                <a:gridCol w="3087095"/>
                <a:gridCol w="2934410"/>
              </a:tblGrid>
              <a:tr h="511261">
                <a:tc>
                  <a:txBody>
                    <a:bodyPr/>
                    <a:lstStyle/>
                    <a:p>
                      <a:pPr marL="0" marR="0" algn="ctr">
                        <a:lnSpc>
                          <a:spcPct val="107000"/>
                        </a:lnSpc>
                        <a:spcBef>
                          <a:spcPts val="0"/>
                        </a:spcBef>
                        <a:spcAft>
                          <a:spcPts val="0"/>
                        </a:spcAft>
                      </a:pPr>
                      <a:r>
                        <a:rPr lang="en-US" sz="2000" dirty="0">
                          <a:effectLst/>
                        </a:rPr>
                        <a:t>Wind Speed (mph)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Drift Distance (ft)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1261">
                <a:tc>
                  <a:txBody>
                    <a:bodyPr/>
                    <a:lstStyle/>
                    <a:p>
                      <a:pPr marL="0" marR="0" algn="ctr">
                        <a:lnSpc>
                          <a:spcPct val="107000"/>
                        </a:lnSpc>
                        <a:spcBef>
                          <a:spcPts val="0"/>
                        </a:spcBef>
                        <a:spcAft>
                          <a:spcPts val="0"/>
                        </a:spcAft>
                      </a:pPr>
                      <a:r>
                        <a:rPr lang="en-US" sz="2000" dirty="0">
                          <a:effectLst/>
                        </a:rPr>
                        <a:t>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1261">
                <a:tc>
                  <a:txBody>
                    <a:bodyPr/>
                    <a:lstStyle/>
                    <a:p>
                      <a:pPr marL="0" marR="0" algn="ctr">
                        <a:lnSpc>
                          <a:spcPct val="107000"/>
                        </a:lnSpc>
                        <a:spcBef>
                          <a:spcPts val="0"/>
                        </a:spcBef>
                        <a:spcAft>
                          <a:spcPts val="0"/>
                        </a:spcAft>
                      </a:pPr>
                      <a:r>
                        <a:rPr lang="en-US" sz="2000" dirty="0">
                          <a:effectLst/>
                        </a:rPr>
                        <a:t>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64.88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1261">
                <a:tc>
                  <a:txBody>
                    <a:bodyPr/>
                    <a:lstStyle/>
                    <a:p>
                      <a:pPr marL="0" marR="0" algn="ctr">
                        <a:lnSpc>
                          <a:spcPct val="107000"/>
                        </a:lnSpc>
                        <a:spcBef>
                          <a:spcPts val="0"/>
                        </a:spcBef>
                        <a:spcAft>
                          <a:spcPts val="0"/>
                        </a:spcAft>
                      </a:pPr>
                      <a:r>
                        <a:rPr lang="en-US" sz="2000">
                          <a:effectLst/>
                        </a:rPr>
                        <a:t>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130.27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1261">
                <a:tc>
                  <a:txBody>
                    <a:bodyPr/>
                    <a:lstStyle/>
                    <a:p>
                      <a:pPr marL="0" marR="0" algn="ctr">
                        <a:lnSpc>
                          <a:spcPct val="107000"/>
                        </a:lnSpc>
                        <a:spcBef>
                          <a:spcPts val="0"/>
                        </a:spcBef>
                        <a:spcAft>
                          <a:spcPts val="0"/>
                        </a:spcAft>
                      </a:pPr>
                      <a:r>
                        <a:rPr lang="en-US" sz="2000">
                          <a:effectLst/>
                        </a:rPr>
                        <a:t>15.0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633.12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1261">
                <a:tc>
                  <a:txBody>
                    <a:bodyPr/>
                    <a:lstStyle/>
                    <a:p>
                      <a:pPr marL="0" marR="0" algn="ctr">
                        <a:lnSpc>
                          <a:spcPct val="107000"/>
                        </a:lnSpc>
                        <a:spcBef>
                          <a:spcPts val="0"/>
                        </a:spcBef>
                        <a:spcAft>
                          <a:spcPts val="0"/>
                        </a:spcAft>
                      </a:pPr>
                      <a:r>
                        <a:rPr lang="en-US" sz="2000">
                          <a:effectLst/>
                        </a:rPr>
                        <a:t>20.0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916.17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80766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Full Scale Launch Conditions</a:t>
            </a:r>
            <a:endParaRPr lang="en-US" dirty="0"/>
          </a:p>
        </p:txBody>
      </p:sp>
      <p:sp>
        <p:nvSpPr>
          <p:cNvPr id="5" name="Content Placeholder 4"/>
          <p:cNvSpPr>
            <a:spLocks noGrp="1"/>
          </p:cNvSpPr>
          <p:nvPr>
            <p:ph idx="1"/>
          </p:nvPr>
        </p:nvSpPr>
        <p:spPr/>
        <p:txBody>
          <a:bodyPr/>
          <a:lstStyle/>
          <a:p>
            <a:r>
              <a:rPr lang="en-US" dirty="0"/>
              <a:t>Sunny, about 40</a:t>
            </a:r>
            <a:r>
              <a:rPr lang="en-US" baseline="30000" dirty="0"/>
              <a:t>o </a:t>
            </a:r>
            <a:r>
              <a:rPr lang="en-US" dirty="0"/>
              <a:t>F</a:t>
            </a:r>
            <a:r>
              <a:rPr lang="en-US" dirty="0" smtClean="0"/>
              <a:t>, </a:t>
            </a:r>
            <a:r>
              <a:rPr lang="en-US" dirty="0"/>
              <a:t>10-15 mph wind, </a:t>
            </a:r>
            <a:r>
              <a:rPr lang="en-US" dirty="0" smtClean="0"/>
              <a:t>and partly cloudy</a:t>
            </a:r>
            <a:endParaRPr lang="en-US" dirty="0"/>
          </a:p>
          <a:p>
            <a:endParaRPr lang="en-US" dirty="0"/>
          </a:p>
        </p:txBody>
      </p:sp>
    </p:spTree>
    <p:extLst>
      <p:ext uri="{BB962C8B-B14F-4D97-AF65-F5344CB8AC3E}">
        <p14:creationId xmlns:p14="http://schemas.microsoft.com/office/powerpoint/2010/main" val="1821081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Simulation of Launch Day</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438" y="2694238"/>
            <a:ext cx="5049787" cy="4351338"/>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884607" y="1680363"/>
            <a:ext cx="8422783" cy="878938"/>
          </a:xfrm>
          <a:prstGeom prst="rect">
            <a:avLst/>
          </a:prstGeom>
        </p:spPr>
      </p:pic>
    </p:spTree>
    <p:extLst>
      <p:ext uri="{BB962C8B-B14F-4D97-AF65-F5344CB8AC3E}">
        <p14:creationId xmlns:p14="http://schemas.microsoft.com/office/powerpoint/2010/main" val="2993590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Drag Coefficient of Full Scale</a:t>
            </a:r>
            <a:endParaRPr lang="en-US" dirty="0"/>
          </a:p>
        </p:txBody>
      </p:sp>
      <p:sp>
        <p:nvSpPr>
          <p:cNvPr id="3" name="Content Placeholder 2"/>
          <p:cNvSpPr>
            <a:spLocks noGrp="1"/>
          </p:cNvSpPr>
          <p:nvPr>
            <p:ph idx="1"/>
          </p:nvPr>
        </p:nvSpPr>
        <p:spPr/>
        <p:txBody>
          <a:bodyPr/>
          <a:lstStyle/>
          <a:p>
            <a:r>
              <a:rPr lang="en-US" dirty="0" smtClean="0"/>
              <a:t>Under no parachute, the drag coefficient was about 0.72</a:t>
            </a:r>
          </a:p>
          <a:p>
            <a:endParaRPr lang="en-US" dirty="0"/>
          </a:p>
          <a:p>
            <a:r>
              <a:rPr lang="en-US" dirty="0" smtClean="0"/>
              <a:t>Under the drogue </a:t>
            </a:r>
            <a:r>
              <a:rPr lang="en-US" dirty="0"/>
              <a:t>parachute, the drag coefficient was about </a:t>
            </a:r>
            <a:r>
              <a:rPr lang="en-US" dirty="0" smtClean="0"/>
              <a:t>1.10</a:t>
            </a:r>
          </a:p>
          <a:p>
            <a:endParaRPr lang="en-US" dirty="0" smtClean="0"/>
          </a:p>
          <a:p>
            <a:r>
              <a:rPr lang="en-US" dirty="0"/>
              <a:t>Under </a:t>
            </a:r>
            <a:r>
              <a:rPr lang="en-US" dirty="0" smtClean="0"/>
              <a:t>the main </a:t>
            </a:r>
            <a:r>
              <a:rPr lang="en-US" dirty="0"/>
              <a:t>parachute, the drag coefficient was about </a:t>
            </a:r>
            <a:r>
              <a:rPr lang="en-US" dirty="0" smtClean="0"/>
              <a:t>2.20</a:t>
            </a:r>
            <a:endParaRPr lang="en-US" dirty="0"/>
          </a:p>
          <a:p>
            <a:endParaRPr lang="en-US" dirty="0"/>
          </a:p>
        </p:txBody>
      </p:sp>
    </p:spTree>
    <p:extLst>
      <p:ext uri="{BB962C8B-B14F-4D97-AF65-F5344CB8AC3E}">
        <p14:creationId xmlns:p14="http://schemas.microsoft.com/office/powerpoint/2010/main" val="2217662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Payload </a:t>
            </a:r>
            <a:endParaRPr lang="en-US" dirty="0"/>
          </a:p>
        </p:txBody>
      </p:sp>
      <p:sp>
        <p:nvSpPr>
          <p:cNvPr id="3" name="Text Placeholder 2"/>
          <p:cNvSpPr>
            <a:spLocks noGrp="1"/>
          </p:cNvSpPr>
          <p:nvPr>
            <p:ph type="body" idx="1"/>
          </p:nvPr>
        </p:nvSpPr>
        <p:spPr/>
        <p:txBody>
          <a:bodyPr/>
          <a:lstStyle/>
          <a:p>
            <a:pPr marL="457200" lvl="1" indent="0">
              <a:buNone/>
            </a:pPr>
            <a:r>
              <a:rPr lang="en-US" dirty="0" smtClean="0"/>
              <a:t>	This year we are testing a colloids (</a:t>
            </a:r>
            <a:r>
              <a:rPr lang="en-US" dirty="0" err="1" smtClean="0"/>
              <a:t>oobleck</a:t>
            </a:r>
            <a:r>
              <a:rPr lang="en-US" dirty="0" smtClean="0"/>
              <a:t>) reaction to the G-forces acting on it during accent. </a:t>
            </a:r>
            <a:endParaRPr lang="en-US" dirty="0"/>
          </a:p>
          <a:p>
            <a:pPr marL="457200" lvl="1" indent="0">
              <a:buNone/>
            </a:pPr>
            <a:endParaRPr lang="en-US" dirty="0" smtClean="0"/>
          </a:p>
          <a:p>
            <a:pPr marL="457200" lvl="1" indent="0">
              <a:buNone/>
            </a:pPr>
            <a:r>
              <a:rPr lang="en-US" dirty="0" err="1" smtClean="0"/>
              <a:t>Oobleck</a:t>
            </a:r>
            <a:r>
              <a:rPr lang="en-US" dirty="0" smtClean="0"/>
              <a:t> properties:</a:t>
            </a:r>
          </a:p>
          <a:p>
            <a:pPr marL="380990" lvl="1" indent="-380990"/>
            <a:r>
              <a:rPr lang="en-US" dirty="0" smtClean="0"/>
              <a:t>Solidifies when pressure is acting on it</a:t>
            </a:r>
          </a:p>
          <a:p>
            <a:pPr marL="380990" lvl="1" indent="-380990"/>
            <a:r>
              <a:rPr lang="en-US" dirty="0" smtClean="0"/>
              <a:t>Liquidities when no pressure is aliped to the matter </a:t>
            </a:r>
            <a:endParaRPr lang="en-US" dirty="0"/>
          </a:p>
        </p:txBody>
      </p:sp>
      <p:sp>
        <p:nvSpPr>
          <p:cNvPr id="4" name="Rectangle 3"/>
          <p:cNvSpPr/>
          <p:nvPr/>
        </p:nvSpPr>
        <p:spPr>
          <a:xfrm>
            <a:off x="3048000" y="3105835"/>
            <a:ext cx="6096000" cy="646331"/>
          </a:xfrm>
          <a:prstGeom prst="rect">
            <a:avLst/>
          </a:prstGeom>
        </p:spPr>
        <p:txBody>
          <a:bodyPr>
            <a:spAutoFit/>
          </a:bodyPr>
          <a:lstStyle/>
          <a:p>
            <a:r>
              <a:rPr lang="en-US" b="0" dirty="0" smtClean="0">
                <a:effectLst/>
              </a:rPr>
              <a:t> </a:t>
            </a:r>
            <a:br>
              <a:rPr lang="en-US" b="0" dirty="0" smtClean="0">
                <a:effectLst/>
              </a:rPr>
            </a:br>
            <a:endParaRPr lang="en-US" dirty="0"/>
          </a:p>
        </p:txBody>
      </p:sp>
      <p:sp>
        <p:nvSpPr>
          <p:cNvPr id="5" name="Rectangle 4"/>
          <p:cNvSpPr/>
          <p:nvPr/>
        </p:nvSpPr>
        <p:spPr>
          <a:xfrm>
            <a:off x="3048000" y="3105835"/>
            <a:ext cx="6096000" cy="646331"/>
          </a:xfrm>
          <a:prstGeom prst="rect">
            <a:avLst/>
          </a:prstGeom>
        </p:spPr>
        <p:txBody>
          <a:bodyPr>
            <a:spAutoFit/>
          </a:bodyPr>
          <a:lstStyle/>
          <a:p>
            <a:r>
              <a:rPr lang="en-US" b="0" dirty="0" smtClean="0">
                <a:effectLst/>
              </a:rPr>
              <a:t> </a:t>
            </a:r>
            <a:br>
              <a:rPr lang="en-US" b="0" dirty="0" smtClean="0">
                <a:effectLst/>
              </a:rPr>
            </a:br>
            <a:endParaRPr lang="en-US" dirty="0"/>
          </a:p>
        </p:txBody>
      </p:sp>
    </p:spTree>
    <p:extLst>
      <p:ext uri="{BB962C8B-B14F-4D97-AF65-F5344CB8AC3E}">
        <p14:creationId xmlns:p14="http://schemas.microsoft.com/office/powerpoint/2010/main" val="213942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p:nvPr/>
        </p:nvSpPr>
        <p:spPr>
          <a:xfrm>
            <a:off x="0" y="-51525"/>
            <a:ext cx="12192000" cy="4572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92" name="Shape 92" descr="CIMG3061"/>
          <p:cNvPicPr preferRelativeResize="0"/>
          <p:nvPr/>
        </p:nvPicPr>
        <p:blipFill rotWithShape="1">
          <a:blip r:embed="rId3">
            <a:alphaModFix/>
          </a:blip>
          <a:srcRect/>
          <a:stretch/>
        </p:blipFill>
        <p:spPr>
          <a:xfrm>
            <a:off x="164745" y="4197432"/>
            <a:ext cx="2494200" cy="1877816"/>
          </a:xfrm>
          <a:prstGeom prst="rect">
            <a:avLst/>
          </a:prstGeom>
          <a:noFill/>
          <a:ln>
            <a:noFill/>
          </a:ln>
        </p:spPr>
      </p:pic>
      <p:pic>
        <p:nvPicPr>
          <p:cNvPr id="93" name="Shape 93" descr="CIMG3046"/>
          <p:cNvPicPr preferRelativeResize="0"/>
          <p:nvPr/>
        </p:nvPicPr>
        <p:blipFill rotWithShape="1">
          <a:blip r:embed="rId4">
            <a:alphaModFix/>
          </a:blip>
          <a:srcRect/>
          <a:stretch/>
        </p:blipFill>
        <p:spPr>
          <a:xfrm rot="-5400000">
            <a:off x="-297210" y="536585"/>
            <a:ext cx="3325800" cy="2494200"/>
          </a:xfrm>
          <a:prstGeom prst="rect">
            <a:avLst/>
          </a:prstGeom>
          <a:noFill/>
          <a:ln>
            <a:noFill/>
          </a:ln>
        </p:spPr>
      </p:pic>
      <p:sp>
        <p:nvSpPr>
          <p:cNvPr id="94" name="Shape 94"/>
          <p:cNvSpPr/>
          <p:nvPr/>
        </p:nvSpPr>
        <p:spPr>
          <a:xfrm>
            <a:off x="0" y="33442275"/>
            <a:ext cx="12192000" cy="4572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5" name="Shape 95"/>
          <p:cNvSpPr/>
          <p:nvPr/>
        </p:nvSpPr>
        <p:spPr>
          <a:xfrm>
            <a:off x="0" y="41795700"/>
            <a:ext cx="12192000" cy="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96" name="Shape 96" descr="CIMG3057"/>
          <p:cNvPicPr preferRelativeResize="0"/>
          <p:nvPr/>
        </p:nvPicPr>
        <p:blipFill rotWithShape="1">
          <a:blip r:embed="rId5">
            <a:alphaModFix/>
          </a:blip>
          <a:srcRect/>
          <a:stretch/>
        </p:blipFill>
        <p:spPr>
          <a:xfrm>
            <a:off x="6633956" y="181888"/>
            <a:ext cx="2548144" cy="1914877"/>
          </a:xfrm>
          <a:prstGeom prst="rect">
            <a:avLst/>
          </a:prstGeom>
          <a:noFill/>
          <a:ln>
            <a:noFill/>
          </a:ln>
        </p:spPr>
      </p:pic>
      <p:pic>
        <p:nvPicPr>
          <p:cNvPr id="97" name="Shape 97" descr="CIMG3058"/>
          <p:cNvPicPr preferRelativeResize="0"/>
          <p:nvPr/>
        </p:nvPicPr>
        <p:blipFill rotWithShape="1">
          <a:blip r:embed="rId6">
            <a:alphaModFix/>
          </a:blip>
          <a:srcRect/>
          <a:stretch/>
        </p:blipFill>
        <p:spPr>
          <a:xfrm>
            <a:off x="3238608" y="130297"/>
            <a:ext cx="2583710" cy="1941516"/>
          </a:xfrm>
          <a:prstGeom prst="rect">
            <a:avLst/>
          </a:prstGeom>
          <a:noFill/>
          <a:ln>
            <a:noFill/>
          </a:ln>
        </p:spPr>
      </p:pic>
      <p:sp>
        <p:nvSpPr>
          <p:cNvPr id="2" name="TextBox 1"/>
          <p:cNvSpPr txBox="1"/>
          <p:nvPr/>
        </p:nvSpPr>
        <p:spPr>
          <a:xfrm>
            <a:off x="118590" y="3446585"/>
            <a:ext cx="2586510" cy="523220"/>
          </a:xfrm>
          <a:prstGeom prst="rect">
            <a:avLst/>
          </a:prstGeom>
          <a:noFill/>
        </p:spPr>
        <p:txBody>
          <a:bodyPr wrap="square" rtlCol="0">
            <a:spAutoFit/>
          </a:bodyPr>
          <a:lstStyle/>
          <a:p>
            <a:r>
              <a:rPr lang="en-US" dirty="0" smtClean="0"/>
              <a:t>Motor Casing(Aerotech K1000 left, CTI K711 right)</a:t>
            </a:r>
            <a:endParaRPr lang="en-US" dirty="0"/>
          </a:p>
        </p:txBody>
      </p:sp>
      <p:sp>
        <p:nvSpPr>
          <p:cNvPr id="3" name="TextBox 2"/>
          <p:cNvSpPr txBox="1"/>
          <p:nvPr/>
        </p:nvSpPr>
        <p:spPr>
          <a:xfrm>
            <a:off x="3467511" y="2099746"/>
            <a:ext cx="2125903" cy="307777"/>
          </a:xfrm>
          <a:prstGeom prst="rect">
            <a:avLst/>
          </a:prstGeom>
          <a:noFill/>
        </p:spPr>
        <p:txBody>
          <a:bodyPr wrap="none" rtlCol="0">
            <a:spAutoFit/>
          </a:bodyPr>
          <a:lstStyle/>
          <a:p>
            <a:r>
              <a:rPr lang="en-US" dirty="0" smtClean="0"/>
              <a:t>Heat Shield(Shock cord)</a:t>
            </a:r>
            <a:endParaRPr lang="en-US" dirty="0"/>
          </a:p>
        </p:txBody>
      </p:sp>
      <p:sp>
        <p:nvSpPr>
          <p:cNvPr id="4" name="TextBox 3"/>
          <p:cNvSpPr txBox="1"/>
          <p:nvPr/>
        </p:nvSpPr>
        <p:spPr>
          <a:xfrm>
            <a:off x="6885151" y="2176289"/>
            <a:ext cx="2045753" cy="307777"/>
          </a:xfrm>
          <a:prstGeom prst="rect">
            <a:avLst/>
          </a:prstGeom>
          <a:noFill/>
        </p:spPr>
        <p:txBody>
          <a:bodyPr wrap="none" rtlCol="0">
            <a:spAutoFit/>
          </a:bodyPr>
          <a:lstStyle/>
          <a:p>
            <a:r>
              <a:rPr lang="en-US" dirty="0" smtClean="0"/>
              <a:t>Heat Shield(Parachute)</a:t>
            </a:r>
            <a:endParaRPr lang="en-US" dirty="0"/>
          </a:p>
        </p:txBody>
      </p:sp>
      <p:sp>
        <p:nvSpPr>
          <p:cNvPr id="5" name="TextBox 4"/>
          <p:cNvSpPr txBox="1"/>
          <p:nvPr/>
        </p:nvSpPr>
        <p:spPr>
          <a:xfrm>
            <a:off x="2844800" y="4432300"/>
            <a:ext cx="1747594" cy="307777"/>
          </a:xfrm>
          <a:prstGeom prst="rect">
            <a:avLst/>
          </a:prstGeom>
          <a:noFill/>
        </p:spPr>
        <p:txBody>
          <a:bodyPr wrap="none" rtlCol="0">
            <a:spAutoFit/>
          </a:bodyPr>
          <a:lstStyle/>
          <a:p>
            <a:r>
              <a:rPr lang="en-US" dirty="0" smtClean="0"/>
              <a:t>Shock Cord(Kevlar)</a:t>
            </a:r>
            <a:endParaRPr lang="en-US" dirty="0"/>
          </a:p>
        </p:txBody>
      </p:sp>
    </p:spTree>
    <p:extLst>
      <p:ext uri="{BB962C8B-B14F-4D97-AF65-F5344CB8AC3E}">
        <p14:creationId xmlns:p14="http://schemas.microsoft.com/office/powerpoint/2010/main" val="4066544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Payload Design</a:t>
            </a:r>
            <a:endParaRPr lang="en-US" dirty="0"/>
          </a:p>
        </p:txBody>
      </p:sp>
      <p:sp>
        <p:nvSpPr>
          <p:cNvPr id="3" name="Text Placeholder 2"/>
          <p:cNvSpPr>
            <a:spLocks noGrp="1"/>
          </p:cNvSpPr>
          <p:nvPr>
            <p:ph type="body" idx="1"/>
          </p:nvPr>
        </p:nvSpPr>
        <p:spPr/>
        <p:txBody>
          <a:bodyPr/>
          <a:lstStyle/>
          <a:p>
            <a:pPr marL="0" indent="0">
              <a:buNone/>
            </a:pPr>
            <a:r>
              <a:rPr lang="en-US" sz="2133" dirty="0"/>
              <a:t>	</a:t>
            </a:r>
            <a:r>
              <a:rPr lang="en-US" sz="2400" dirty="0"/>
              <a:t>The final configuration will include a NI-MH battery, rotary arming switch, G-switch, latching relay, a timer, two test tubes and a solenoid. When the rocket comes off the launch pad, the G-switch will close sending power the latching relay which will then send power to a timer adjusted to match the vertical ascent time or less. The timer will send power to the solenoid to open the path between the two test tubes. The </a:t>
            </a:r>
            <a:r>
              <a:rPr lang="en-US" sz="2400" dirty="0" err="1"/>
              <a:t>oobleck</a:t>
            </a:r>
            <a:r>
              <a:rPr lang="en-US" sz="2400" dirty="0"/>
              <a:t> in the top test tube will either drain to the bottom or stay in the top tube. The solenoid valve will then close when the timer stops and the data will be collected when retrieved. If room cameras in the rocket will add to the data collected in this experiment by visually showing what happens to the colloid when G-forces are applied.   </a:t>
            </a:r>
          </a:p>
          <a:p>
            <a:endParaRPr lang="en-US" sz="2400" dirty="0"/>
          </a:p>
        </p:txBody>
      </p:sp>
    </p:spTree>
    <p:extLst>
      <p:ext uri="{BB962C8B-B14F-4D97-AF65-F5344CB8AC3E}">
        <p14:creationId xmlns:p14="http://schemas.microsoft.com/office/powerpoint/2010/main" val="2904397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428980"/>
            <a:ext cx="11360800" cy="763600"/>
          </a:xfrm>
        </p:spPr>
        <p:txBody>
          <a:bodyPr>
            <a:normAutofit fontScale="90000"/>
          </a:bodyPr>
          <a:lstStyle/>
          <a:p>
            <a:r>
              <a:rPr lang="en-US" dirty="0" smtClean="0"/>
              <a:t>Payload Housing </a:t>
            </a:r>
            <a:endParaRPr lang="en-US" dirty="0"/>
          </a:p>
        </p:txBody>
      </p:sp>
      <p:sp>
        <p:nvSpPr>
          <p:cNvPr id="3" name="Text Placeholder 2"/>
          <p:cNvSpPr>
            <a:spLocks noGrp="1"/>
          </p:cNvSpPr>
          <p:nvPr>
            <p:ph type="body" idx="1"/>
          </p:nvPr>
        </p:nvSpPr>
        <p:spPr>
          <a:xfrm>
            <a:off x="415600" y="1290053"/>
            <a:ext cx="11360800" cy="4555200"/>
          </a:xfrm>
        </p:spPr>
        <p:txBody>
          <a:bodyPr>
            <a:normAutofit fontScale="92500" lnSpcReduction="10000"/>
          </a:bodyPr>
          <a:lstStyle/>
          <a:p>
            <a:pPr marL="0" indent="0">
              <a:lnSpc>
                <a:spcPct val="150000"/>
              </a:lnSpc>
              <a:buNone/>
            </a:pPr>
            <a:r>
              <a:rPr lang="en-US" sz="2133" dirty="0"/>
              <a:t>The experiment will be housed in separate compartment, similar to the </a:t>
            </a:r>
            <a:r>
              <a:rPr lang="en-US" sz="2133" dirty="0" err="1"/>
              <a:t>ebay</a:t>
            </a:r>
            <a:r>
              <a:rPr lang="en-US" sz="2133" dirty="0"/>
              <a:t> housing, in the nose cone and extended out to the rockets body. </a:t>
            </a:r>
            <a:endParaRPr lang="en-US" sz="2133" dirty="0" smtClean="0"/>
          </a:p>
          <a:p>
            <a:pPr marL="0" indent="0">
              <a:lnSpc>
                <a:spcPct val="150000"/>
              </a:lnSpc>
              <a:buNone/>
            </a:pPr>
            <a:endParaRPr lang="en-US" sz="2133" dirty="0"/>
          </a:p>
          <a:p>
            <a:pPr marL="380990" indent="-380990">
              <a:lnSpc>
                <a:spcPct val="150000"/>
              </a:lnSpc>
            </a:pPr>
            <a:r>
              <a:rPr lang="en-US" sz="2133" dirty="0"/>
              <a:t>14 inches and will be glued to the nose cone</a:t>
            </a:r>
          </a:p>
          <a:p>
            <a:pPr marL="380990" indent="-380990">
              <a:lnSpc>
                <a:spcPct val="150000"/>
              </a:lnSpc>
            </a:pPr>
            <a:r>
              <a:rPr lang="en-US" sz="2133" dirty="0"/>
              <a:t>Sheer pins will be used to hold the experiment housing to the body tube and will break during ejection</a:t>
            </a:r>
          </a:p>
          <a:p>
            <a:pPr marL="380990" indent="-380990">
              <a:lnSpc>
                <a:spcPct val="150000"/>
              </a:lnSpc>
            </a:pPr>
            <a:r>
              <a:rPr lang="en-US" sz="2133" dirty="0"/>
              <a:t>Mounted on one of the fiberglass caps </a:t>
            </a:r>
          </a:p>
          <a:p>
            <a:pPr marL="380990" indent="-380990">
              <a:lnSpc>
                <a:spcPct val="150000"/>
              </a:lnSpc>
            </a:pPr>
            <a:r>
              <a:rPr lang="en-US" sz="2133" dirty="0"/>
              <a:t>This cap will have a U-bolt screwed on the outside of the cap, connected with a quick link to the main parachute</a:t>
            </a:r>
          </a:p>
          <a:p>
            <a:pPr marL="380990" indent="-380990">
              <a:lnSpc>
                <a:spcPct val="150000"/>
              </a:lnSpc>
            </a:pPr>
            <a:r>
              <a:rPr lang="en-US" sz="2133" dirty="0"/>
              <a:t> A wooden piece (the sled) will be secured perpendicular to the inner part of the disk/cap allowing the solenoid valves to be removable</a:t>
            </a:r>
          </a:p>
        </p:txBody>
      </p:sp>
    </p:spTree>
    <p:extLst>
      <p:ext uri="{BB962C8B-B14F-4D97-AF65-F5344CB8AC3E}">
        <p14:creationId xmlns:p14="http://schemas.microsoft.com/office/powerpoint/2010/main" val="2370448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Payload Drawlings </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5400000">
            <a:off x="1484381" y="363919"/>
            <a:ext cx="4875077" cy="7198684"/>
          </a:xfrm>
          <a:prstGeom prst="rect">
            <a:avLst/>
          </a:prstGeom>
        </p:spPr>
      </p:pic>
      <p:sp>
        <p:nvSpPr>
          <p:cNvPr id="5" name="TextBox 4"/>
          <p:cNvSpPr txBox="1"/>
          <p:nvPr/>
        </p:nvSpPr>
        <p:spPr>
          <a:xfrm>
            <a:off x="5355465" y="2292439"/>
            <a:ext cx="1481070" cy="646331"/>
          </a:xfrm>
          <a:prstGeom prst="rect">
            <a:avLst/>
          </a:prstGeom>
          <a:noFill/>
        </p:spPr>
        <p:txBody>
          <a:bodyPr wrap="square" rtlCol="0">
            <a:spAutoFit/>
          </a:bodyPr>
          <a:lstStyle/>
          <a:p>
            <a:pPr algn="ctr"/>
            <a:r>
              <a:rPr lang="en-US" dirty="0" smtClean="0"/>
              <a:t>Electronics circuit </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315553" y="346481"/>
            <a:ext cx="4460847" cy="6054319"/>
          </a:xfrm>
          <a:prstGeom prst="rect">
            <a:avLst/>
          </a:prstGeom>
        </p:spPr>
      </p:pic>
    </p:spTree>
    <p:extLst>
      <p:ext uri="{BB962C8B-B14F-4D97-AF65-F5344CB8AC3E}">
        <p14:creationId xmlns:p14="http://schemas.microsoft.com/office/powerpoint/2010/main" val="3546538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593367"/>
            <a:ext cx="4285189" cy="763600"/>
          </a:xfrm>
        </p:spPr>
        <p:txBody>
          <a:bodyPr>
            <a:normAutofit fontScale="90000"/>
          </a:bodyPr>
          <a:lstStyle/>
          <a:p>
            <a:r>
              <a:rPr lang="en-US" dirty="0" smtClean="0"/>
              <a:t>Pictures of Payload</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t="8763"/>
          <a:stretch/>
        </p:blipFill>
        <p:spPr bwMode="auto">
          <a:xfrm>
            <a:off x="0" y="1483719"/>
            <a:ext cx="4916255" cy="4992576"/>
          </a:xfrm>
          <a:prstGeom prst="rect">
            <a:avLst/>
          </a:prstGeom>
          <a:ln>
            <a:noFill/>
          </a:ln>
          <a:extLst>
            <a:ext uri="{53640926-AAD7-44D8-BBD7-CCE9431645EC}">
              <a14:shadowObscured xmlns:a14="http://schemas.microsoft.com/office/drawing/2010/main"/>
            </a:ext>
          </a:extLst>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790942" y="1483719"/>
            <a:ext cx="3503052" cy="4992576"/>
          </a:xfrm>
          <a:prstGeom prst="rect">
            <a:avLst/>
          </a:prstGeom>
        </p:spPr>
      </p:pic>
    </p:spTree>
    <p:extLst>
      <p:ext uri="{BB962C8B-B14F-4D97-AF65-F5344CB8AC3E}">
        <p14:creationId xmlns:p14="http://schemas.microsoft.com/office/powerpoint/2010/main" val="7348252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2494" y="546591"/>
            <a:ext cx="4152994" cy="5583752"/>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l="23870" t="-205" r="11338" b="7993"/>
          <a:stretch/>
        </p:blipFill>
        <p:spPr bwMode="auto">
          <a:xfrm rot="5400000">
            <a:off x="6497477" y="-225294"/>
            <a:ext cx="3824857" cy="6722773"/>
          </a:xfrm>
          <a:prstGeom prst="rect">
            <a:avLst/>
          </a:prstGeom>
          <a:ln>
            <a:noFill/>
          </a:ln>
          <a:extLst>
            <a:ext uri="{53640926-AAD7-44D8-BBD7-CCE9431645EC}">
              <a14:shadowObscured xmlns:a14="http://schemas.microsoft.com/office/drawing/2010/main"/>
            </a:ext>
          </a:extLst>
        </p:spPr>
      </p:pic>
      <p:sp>
        <p:nvSpPr>
          <p:cNvPr id="6" name="Text Box 2"/>
          <p:cNvSpPr txBox="1">
            <a:spLocks noChangeArrowheads="1"/>
          </p:cNvSpPr>
          <p:nvPr/>
        </p:nvSpPr>
        <p:spPr bwMode="auto">
          <a:xfrm>
            <a:off x="7480822" y="2276614"/>
            <a:ext cx="1843482" cy="56961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Alternative Payload Electronics System</a:t>
            </a:r>
          </a:p>
        </p:txBody>
      </p:sp>
    </p:spTree>
    <p:extLst>
      <p:ext uri="{BB962C8B-B14F-4D97-AF65-F5344CB8AC3E}">
        <p14:creationId xmlns:p14="http://schemas.microsoft.com/office/powerpoint/2010/main" val="42154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09" y="225459"/>
            <a:ext cx="11360800" cy="763600"/>
          </a:xfrm>
        </p:spPr>
        <p:txBody>
          <a:bodyPr>
            <a:normAutofit fontScale="90000"/>
          </a:bodyPr>
          <a:lstStyle/>
          <a:p>
            <a:r>
              <a:rPr lang="en-US" dirty="0" smtClean="0"/>
              <a:t>Challenges and solutions</a:t>
            </a:r>
            <a:endParaRPr lang="en-US" dirty="0"/>
          </a:p>
        </p:txBody>
      </p:sp>
      <p:graphicFrame>
        <p:nvGraphicFramePr>
          <p:cNvPr id="4" name="Table 3"/>
          <p:cNvGraphicFramePr>
            <a:graphicFrameLocks noGrp="1"/>
          </p:cNvGraphicFramePr>
          <p:nvPr>
            <p:extLst/>
          </p:nvPr>
        </p:nvGraphicFramePr>
        <p:xfrm>
          <a:off x="1873672" y="1191804"/>
          <a:ext cx="8386786" cy="656941"/>
        </p:xfrm>
        <a:graphic>
          <a:graphicData uri="http://schemas.openxmlformats.org/drawingml/2006/table">
            <a:tbl>
              <a:tblPr firstRow="1" firstCol="1" bandRow="1">
                <a:tableStyleId>{5C22544A-7EE6-4342-B048-85BDC9FD1C3A}</a:tableStyleId>
              </a:tblPr>
              <a:tblGrid>
                <a:gridCol w="3046453"/>
                <a:gridCol w="5340333"/>
              </a:tblGrid>
              <a:tr h="656941">
                <a:tc>
                  <a:txBody>
                    <a:bodyPr/>
                    <a:lstStyle/>
                    <a:p>
                      <a:pPr marL="0" marR="0" algn="ctr">
                        <a:spcBef>
                          <a:spcPts val="0"/>
                        </a:spcBef>
                        <a:spcAft>
                          <a:spcPts val="0"/>
                        </a:spcAft>
                      </a:pPr>
                      <a:r>
                        <a:rPr lang="en-US" sz="1600" dirty="0">
                          <a:effectLst/>
                        </a:rPr>
                        <a:t> </a:t>
                      </a:r>
                      <a:endParaRPr lang="en-US" sz="1500" dirty="0">
                        <a:effectLst/>
                      </a:endParaRPr>
                    </a:p>
                    <a:p>
                      <a:pPr marL="0" marR="0" algn="ctr">
                        <a:spcBef>
                          <a:spcPts val="0"/>
                        </a:spcBef>
                        <a:spcAft>
                          <a:spcPts val="0"/>
                        </a:spcAft>
                      </a:pPr>
                      <a:r>
                        <a:rPr lang="en-US" sz="1600" dirty="0">
                          <a:effectLst/>
                        </a:rPr>
                        <a:t>Challenge</a:t>
                      </a:r>
                      <a:endParaRPr lang="en-US" sz="15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600" dirty="0">
                          <a:effectLst/>
                        </a:rPr>
                        <a:t> </a:t>
                      </a:r>
                      <a:endParaRPr lang="en-US" sz="1500" dirty="0">
                        <a:effectLst/>
                      </a:endParaRPr>
                    </a:p>
                    <a:p>
                      <a:pPr marL="0" marR="0" algn="ctr">
                        <a:spcBef>
                          <a:spcPts val="0"/>
                        </a:spcBef>
                        <a:spcAft>
                          <a:spcPts val="0"/>
                        </a:spcAft>
                      </a:pPr>
                      <a:r>
                        <a:rPr lang="en-US" sz="1600" dirty="0">
                          <a:effectLst/>
                        </a:rPr>
                        <a:t>Solution</a:t>
                      </a:r>
                      <a:endParaRPr lang="en-US" sz="15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r>
            </a:tbl>
          </a:graphicData>
        </a:graphic>
      </p:graphicFrame>
      <p:graphicFrame>
        <p:nvGraphicFramePr>
          <p:cNvPr id="5" name="Table 4"/>
          <p:cNvGraphicFramePr>
            <a:graphicFrameLocks noGrp="1"/>
          </p:cNvGraphicFramePr>
          <p:nvPr>
            <p:extLst/>
          </p:nvPr>
        </p:nvGraphicFramePr>
        <p:xfrm>
          <a:off x="1873672" y="2051491"/>
          <a:ext cx="8386787" cy="4619862"/>
        </p:xfrm>
        <a:graphic>
          <a:graphicData uri="http://schemas.openxmlformats.org/drawingml/2006/table">
            <a:tbl>
              <a:tblPr firstRow="1" firstCol="1" bandRow="1">
                <a:tableStyleId>{5C22544A-7EE6-4342-B048-85BDC9FD1C3A}</a:tableStyleId>
              </a:tblPr>
              <a:tblGrid>
                <a:gridCol w="3017463"/>
                <a:gridCol w="5369324"/>
              </a:tblGrid>
              <a:tr h="702569">
                <a:tc>
                  <a:txBody>
                    <a:bodyPr/>
                    <a:lstStyle/>
                    <a:p>
                      <a:pPr marL="0" marR="0">
                        <a:spcBef>
                          <a:spcPts val="0"/>
                        </a:spcBef>
                        <a:spcAft>
                          <a:spcPts val="0"/>
                        </a:spcAft>
                      </a:pPr>
                      <a:r>
                        <a:rPr lang="en-US" sz="900" dirty="0">
                          <a:effectLst/>
                        </a:rPr>
                        <a:t>Keeping the </a:t>
                      </a:r>
                      <a:r>
                        <a:rPr lang="en-US" sz="900" dirty="0" err="1">
                          <a:effectLst/>
                        </a:rPr>
                        <a:t>oobleck</a:t>
                      </a:r>
                      <a:r>
                        <a:rPr lang="en-US" sz="900" dirty="0">
                          <a:effectLst/>
                        </a:rPr>
                        <a:t> mixed.</a:t>
                      </a:r>
                      <a:endParaRPr lang="en-US"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c>
                  <a:txBody>
                    <a:bodyPr/>
                    <a:lstStyle/>
                    <a:p>
                      <a:pPr marL="0" marR="0">
                        <a:spcBef>
                          <a:spcPts val="0"/>
                        </a:spcBef>
                        <a:spcAft>
                          <a:spcPts val="0"/>
                        </a:spcAft>
                      </a:pPr>
                      <a:r>
                        <a:rPr lang="en-US" sz="900">
                          <a:effectLst/>
                        </a:rPr>
                        <a:t>Mix the two parts cornstarch and one part water to make the the colloid within an hour or less before the rocket is taken out to the payload. This will keep the colloid mixture from separating and losing its properties. </a:t>
                      </a:r>
                      <a:endParaRPr lang="en-US"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r>
              <a:tr h="728121">
                <a:tc>
                  <a:txBody>
                    <a:bodyPr/>
                    <a:lstStyle/>
                    <a:p>
                      <a:pPr marL="0" marR="0">
                        <a:spcBef>
                          <a:spcPts val="0"/>
                        </a:spcBef>
                        <a:spcAft>
                          <a:spcPts val="0"/>
                        </a:spcAft>
                      </a:pPr>
                      <a:r>
                        <a:rPr lang="en-US" sz="900">
                          <a:effectLst/>
                        </a:rPr>
                        <a:t>The motor selection will determine the length of the of time the rocket accelerates effecting the time of our experiment </a:t>
                      </a:r>
                      <a:endParaRPr lang="en-US"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c>
                  <a:txBody>
                    <a:bodyPr/>
                    <a:lstStyle/>
                    <a:p>
                      <a:pPr marL="0" marR="0">
                        <a:spcBef>
                          <a:spcPts val="0"/>
                        </a:spcBef>
                        <a:spcAft>
                          <a:spcPts val="0"/>
                        </a:spcAft>
                      </a:pPr>
                      <a:r>
                        <a:rPr lang="en-US" sz="900">
                          <a:effectLst/>
                        </a:rPr>
                        <a:t>We can use RockSims to get an estimation on the time of our rockets acceleration, so we can then set the timer for our experiment.  </a:t>
                      </a:r>
                      <a:endParaRPr lang="en-US"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r>
              <a:tr h="1310620">
                <a:tc>
                  <a:txBody>
                    <a:bodyPr/>
                    <a:lstStyle/>
                    <a:p>
                      <a:pPr marL="0" marR="0">
                        <a:spcBef>
                          <a:spcPts val="0"/>
                        </a:spcBef>
                        <a:spcAft>
                          <a:spcPts val="0"/>
                        </a:spcAft>
                      </a:pPr>
                      <a:r>
                        <a:rPr lang="en-US" sz="900">
                          <a:effectLst/>
                        </a:rPr>
                        <a:t>Determine the optimum dimeter of our test tubes.</a:t>
                      </a:r>
                      <a:endParaRPr lang="en-US"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c>
                  <a:txBody>
                    <a:bodyPr/>
                    <a:lstStyle/>
                    <a:p>
                      <a:pPr marL="0" marR="0">
                        <a:spcBef>
                          <a:spcPts val="0"/>
                        </a:spcBef>
                        <a:spcAft>
                          <a:spcPts val="0"/>
                        </a:spcAft>
                      </a:pPr>
                      <a:r>
                        <a:rPr lang="en-US" sz="900">
                          <a:effectLst/>
                        </a:rPr>
                        <a:t>If the test tubes are too big and the colloid might solidify under the G-forces, causing the colloid to drop to the bottom test tube. If the test tube is too small then the colloid might stay in a solidified state casing not change during the rockets accent. We can solve this by trial and err or by placing a small ring in the top test tube so when the solenoid valve opens the colloid either turns into a liquid and flows through the hole, or the colloid stays in the top tube do to a solid state of matter. </a:t>
                      </a:r>
                      <a:endParaRPr lang="en-US"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r>
              <a:tr h="873745">
                <a:tc>
                  <a:txBody>
                    <a:bodyPr/>
                    <a:lstStyle/>
                    <a:p>
                      <a:pPr marL="0" marR="0">
                        <a:spcBef>
                          <a:spcPts val="0"/>
                        </a:spcBef>
                        <a:spcAft>
                          <a:spcPts val="0"/>
                        </a:spcAft>
                      </a:pPr>
                      <a:r>
                        <a:rPr lang="en-US" sz="900">
                          <a:effectLst/>
                        </a:rPr>
                        <a:t>Getting all electronics to work together at the same time.</a:t>
                      </a:r>
                      <a:endParaRPr lang="en-US"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c>
                  <a:txBody>
                    <a:bodyPr/>
                    <a:lstStyle/>
                    <a:p>
                      <a:pPr marL="0" marR="0">
                        <a:spcBef>
                          <a:spcPts val="0"/>
                        </a:spcBef>
                        <a:spcAft>
                          <a:spcPts val="0"/>
                        </a:spcAft>
                      </a:pPr>
                      <a:r>
                        <a:rPr lang="en-US" sz="900">
                          <a:effectLst/>
                        </a:rPr>
                        <a:t>In order to insure that all electronics work together at the same time the electronics will be test prior to flight. We also have two of each electronics (solenoid valve and camera) in the nose cone, if in the event that one of the electronics fails to work we have a back up to collect the data. </a:t>
                      </a:r>
                      <a:endParaRPr lang="en-US"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r>
              <a:tr h="1004807">
                <a:tc>
                  <a:txBody>
                    <a:bodyPr/>
                    <a:lstStyle/>
                    <a:p>
                      <a:pPr marL="0" marR="0">
                        <a:lnSpc>
                          <a:spcPct val="115000"/>
                        </a:lnSpc>
                        <a:spcBef>
                          <a:spcPts val="0"/>
                        </a:spcBef>
                        <a:spcAft>
                          <a:spcPts val="0"/>
                        </a:spcAft>
                      </a:pPr>
                      <a:r>
                        <a:rPr lang="en-US" sz="900">
                          <a:effectLst/>
                        </a:rPr>
                        <a:t>Creating a rocket that won’t go over 5280 feet.</a:t>
                      </a:r>
                      <a:endParaRPr lang="en-US"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c>
                  <a:txBody>
                    <a:bodyPr/>
                    <a:lstStyle/>
                    <a:p>
                      <a:pPr marL="0" marR="0">
                        <a:lnSpc>
                          <a:spcPct val="115000"/>
                        </a:lnSpc>
                        <a:spcBef>
                          <a:spcPts val="0"/>
                        </a:spcBef>
                        <a:spcAft>
                          <a:spcPts val="0"/>
                        </a:spcAft>
                      </a:pPr>
                      <a:r>
                        <a:rPr lang="en-US" sz="900" dirty="0">
                          <a:effectLst/>
                        </a:rPr>
                        <a:t>Design the rocket to fly one mile high or slightly over under perfect conditions. This is accounted for the highly probable that the rocket will weigh 25 percent more than calculated values. Therefore in experimental launches you will have consider all factors like air resistance (that will cause drag) and modify as needed.</a:t>
                      </a:r>
                      <a:endParaRPr lang="en-US"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r>
            </a:tbl>
          </a:graphicData>
        </a:graphic>
      </p:graphicFrame>
      <p:sp>
        <p:nvSpPr>
          <p:cNvPr id="6" name="Rectangle 1"/>
          <p:cNvSpPr>
            <a:spLocks noGrp="1" noChangeArrowheads="1"/>
          </p:cNvSpPr>
          <p:nvPr>
            <p:ph type="body" idx="1"/>
          </p:nvPr>
        </p:nvSpPr>
        <p:spPr bwMode="auto">
          <a:xfrm>
            <a:off x="1622835" y="4075383"/>
            <a:ext cx="101535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spAutoFit/>
          </a:bodyPr>
          <a:lstStyle/>
          <a:p>
            <a:pPr marL="0" indent="0" defTabSz="1219170" eaLnBrk="0" fontAlgn="base" hangingPunct="0">
              <a:lnSpc>
                <a:spcPct val="100000"/>
              </a:lnSpc>
              <a:spcBef>
                <a:spcPct val="0"/>
              </a:spcBef>
              <a:spcAft>
                <a:spcPct val="0"/>
              </a:spcAft>
              <a:buNone/>
            </a:pPr>
            <a:r>
              <a:rPr lang="en-US" altLang="en-US" sz="1600" b="1" u="sng">
                <a:solidFill>
                  <a:srgbClr val="000000"/>
                </a:solidFill>
                <a:latin typeface="Arial" panose="020B0604020202020204" pitchFamily="34" charset="0"/>
                <a:ea typeface="Arial" panose="020B0604020202020204" pitchFamily="34" charset="0"/>
              </a:rPr>
              <a:t> </a:t>
            </a:r>
            <a:endParaRPr lang="en-US" altLang="en-US" sz="2400">
              <a:latin typeface="Arial" panose="020B0604020202020204" pitchFamily="34" charset="0"/>
            </a:endParaRPr>
          </a:p>
        </p:txBody>
      </p:sp>
    </p:spTree>
    <p:extLst>
      <p:ext uri="{BB962C8B-B14F-4D97-AF65-F5344CB8AC3E}">
        <p14:creationId xmlns:p14="http://schemas.microsoft.com/office/powerpoint/2010/main" val="1806191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305691"/>
            <a:ext cx="11360800" cy="763600"/>
          </a:xfrm>
        </p:spPr>
        <p:txBody>
          <a:bodyPr>
            <a:normAutofit fontScale="90000"/>
          </a:bodyPr>
          <a:lstStyle/>
          <a:p>
            <a:r>
              <a:rPr lang="en-US" dirty="0" smtClean="0"/>
              <a:t>Safety </a:t>
            </a:r>
            <a:endParaRPr lang="en-US" dirty="0"/>
          </a:p>
        </p:txBody>
      </p:sp>
      <p:sp>
        <p:nvSpPr>
          <p:cNvPr id="3" name="Text Placeholder 2"/>
          <p:cNvSpPr>
            <a:spLocks noGrp="1"/>
          </p:cNvSpPr>
          <p:nvPr>
            <p:ph type="body" idx="1"/>
          </p:nvPr>
        </p:nvSpPr>
        <p:spPr>
          <a:xfrm>
            <a:off x="415600" y="1166764"/>
            <a:ext cx="11360800" cy="5367600"/>
          </a:xfrm>
        </p:spPr>
        <p:txBody>
          <a:bodyPr/>
          <a:lstStyle/>
          <a:p>
            <a:pPr marL="380990" indent="-380990"/>
            <a:r>
              <a:rPr lang="en-US" dirty="0" smtClean="0">
                <a:solidFill>
                  <a:schemeClr val="tx1"/>
                </a:solidFill>
              </a:rPr>
              <a:t>Facilities and Equipment</a:t>
            </a:r>
          </a:p>
          <a:p>
            <a:pPr marL="380990" indent="-380990"/>
            <a:r>
              <a:rPr lang="en-US" dirty="0" smtClean="0">
                <a:solidFill>
                  <a:schemeClr val="tx1"/>
                </a:solidFill>
              </a:rPr>
              <a:t>Safety Equipment</a:t>
            </a:r>
          </a:p>
          <a:p>
            <a:pPr marL="380990" indent="-380990"/>
            <a:r>
              <a:rPr lang="en-US" dirty="0" smtClean="0">
                <a:solidFill>
                  <a:schemeClr val="tx1"/>
                </a:solidFill>
              </a:rPr>
              <a:t>Safety Plan</a:t>
            </a:r>
          </a:p>
          <a:p>
            <a:pPr marL="380990" indent="-380990"/>
            <a:r>
              <a:rPr lang="en-US" dirty="0" smtClean="0">
                <a:solidFill>
                  <a:schemeClr val="tx1"/>
                </a:solidFill>
              </a:rPr>
              <a:t>Procedures for NAR/TRA Personnel to Preform</a:t>
            </a:r>
          </a:p>
          <a:p>
            <a:pPr marL="380990" indent="-380990"/>
            <a:r>
              <a:rPr lang="en-US" dirty="0" smtClean="0">
                <a:solidFill>
                  <a:schemeClr val="tx1"/>
                </a:solidFill>
              </a:rPr>
              <a:t>Plan For Briefing Students</a:t>
            </a:r>
          </a:p>
          <a:p>
            <a:pPr marL="380990" indent="-380990"/>
            <a:r>
              <a:rPr lang="en-US" dirty="0" smtClean="0">
                <a:solidFill>
                  <a:schemeClr val="tx1"/>
                </a:solidFill>
              </a:rPr>
              <a:t>Method for Handling and Storage </a:t>
            </a:r>
          </a:p>
          <a:p>
            <a:pPr marL="380990" indent="-380990"/>
            <a:r>
              <a:rPr lang="en-US" dirty="0" smtClean="0">
                <a:solidFill>
                  <a:schemeClr val="tx1"/>
                </a:solidFill>
              </a:rPr>
              <a:t>Team Agreement</a:t>
            </a:r>
          </a:p>
          <a:p>
            <a:r>
              <a:rPr lang="en-US" dirty="0" smtClean="0">
                <a:solidFill>
                  <a:schemeClr val="tx1"/>
                </a:solidFill>
              </a:rPr>
              <a:t>Our safety officers is Melody B.</a:t>
            </a:r>
            <a:endParaRPr lang="en-US" dirty="0">
              <a:solidFill>
                <a:schemeClr val="tx1"/>
              </a:solidFill>
            </a:endParaRPr>
          </a:p>
        </p:txBody>
      </p:sp>
    </p:spTree>
    <p:extLst>
      <p:ext uri="{BB962C8B-B14F-4D97-AF65-F5344CB8AC3E}">
        <p14:creationId xmlns:p14="http://schemas.microsoft.com/office/powerpoint/2010/main" val="3472536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Environment</a:t>
            </a:r>
            <a:endParaRPr lang="en-US" dirty="0"/>
          </a:p>
        </p:txBody>
      </p:sp>
      <p:sp>
        <p:nvSpPr>
          <p:cNvPr id="3" name="Content Placeholder 2"/>
          <p:cNvSpPr>
            <a:spLocks noGrp="1"/>
          </p:cNvSpPr>
          <p:nvPr>
            <p:ph idx="1"/>
          </p:nvPr>
        </p:nvSpPr>
        <p:spPr/>
        <p:txBody>
          <a:bodyPr/>
          <a:lstStyle/>
          <a:p>
            <a:r>
              <a:rPr lang="en-US" dirty="0"/>
              <a:t>Potential failures in the proposed rocket (changes since CDR)</a:t>
            </a:r>
            <a:endParaRPr lang="en-US" b="0" dirty="0" smtClean="0">
              <a:effectLst/>
            </a:endParaRPr>
          </a:p>
          <a:p>
            <a:pPr fontAlgn="base"/>
            <a:r>
              <a:rPr lang="en-US" dirty="0"/>
              <a:t>Parachute deployment failure</a:t>
            </a:r>
          </a:p>
          <a:p>
            <a:pPr lvl="1" fontAlgn="base"/>
            <a:r>
              <a:rPr lang="en-US" dirty="0"/>
              <a:t>Attaching the parachute protection pocket to shock cord</a:t>
            </a:r>
          </a:p>
          <a:p>
            <a:r>
              <a:rPr lang="en-US" dirty="0"/>
              <a:t>Potential environmental factors that could damage the payload: </a:t>
            </a:r>
            <a:endParaRPr lang="en-US" b="0" dirty="0" smtClean="0">
              <a:effectLst/>
            </a:endParaRPr>
          </a:p>
          <a:p>
            <a:pPr fontAlgn="base"/>
            <a:r>
              <a:rPr lang="en-US" dirty="0"/>
              <a:t>Gusts of wind</a:t>
            </a:r>
          </a:p>
          <a:p>
            <a:pPr fontAlgn="base"/>
            <a:r>
              <a:rPr lang="en-US" dirty="0"/>
              <a:t>High humidity </a:t>
            </a:r>
          </a:p>
          <a:p>
            <a:pPr fontAlgn="base"/>
            <a:r>
              <a:rPr lang="en-US" dirty="0"/>
              <a:t>Rain</a:t>
            </a:r>
          </a:p>
          <a:p>
            <a:pPr fontAlgn="base"/>
            <a:r>
              <a:rPr lang="en-US" dirty="0"/>
              <a:t>Wet landing surfaces such as ponds or lakes</a:t>
            </a:r>
          </a:p>
          <a:p>
            <a:endParaRPr lang="en-US" dirty="0"/>
          </a:p>
        </p:txBody>
      </p:sp>
    </p:spTree>
    <p:extLst>
      <p:ext uri="{BB962C8B-B14F-4D97-AF65-F5344CB8AC3E}">
        <p14:creationId xmlns:p14="http://schemas.microsoft.com/office/powerpoint/2010/main" val="27044514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 Operations Procedures</a:t>
            </a:r>
            <a:endParaRPr lang="en-US" dirty="0"/>
          </a:p>
        </p:txBody>
      </p:sp>
      <p:sp>
        <p:nvSpPr>
          <p:cNvPr id="3" name="Content Placeholder 2"/>
          <p:cNvSpPr>
            <a:spLocks noGrp="1"/>
          </p:cNvSpPr>
          <p:nvPr>
            <p:ph idx="1"/>
          </p:nvPr>
        </p:nvSpPr>
        <p:spPr/>
        <p:txBody>
          <a:bodyPr/>
          <a:lstStyle/>
          <a:p>
            <a:r>
              <a:rPr lang="en-US" dirty="0" smtClean="0"/>
              <a:t>Recovery Preparation</a:t>
            </a:r>
          </a:p>
          <a:p>
            <a:r>
              <a:rPr lang="en-US" dirty="0" smtClean="0"/>
              <a:t>Motor Preparation</a:t>
            </a:r>
          </a:p>
          <a:p>
            <a:r>
              <a:rPr lang="en-US" dirty="0" smtClean="0"/>
              <a:t>Setup on launcher</a:t>
            </a:r>
          </a:p>
          <a:p>
            <a:r>
              <a:rPr lang="en-US" dirty="0" smtClean="0"/>
              <a:t>Igniter installation</a:t>
            </a:r>
          </a:p>
          <a:p>
            <a:r>
              <a:rPr lang="en-US" dirty="0" smtClean="0"/>
              <a:t>Launch procedure</a:t>
            </a:r>
          </a:p>
          <a:p>
            <a:r>
              <a:rPr lang="en-US" dirty="0" smtClean="0"/>
              <a:t>Troubleshooting</a:t>
            </a:r>
          </a:p>
          <a:p>
            <a:r>
              <a:rPr lang="en-US" dirty="0" smtClean="0"/>
              <a:t>Post-flight inspection</a:t>
            </a:r>
            <a:endParaRPr lang="en-US" dirty="0"/>
          </a:p>
        </p:txBody>
      </p:sp>
    </p:spTree>
    <p:extLst>
      <p:ext uri="{BB962C8B-B14F-4D97-AF65-F5344CB8AC3E}">
        <p14:creationId xmlns:p14="http://schemas.microsoft.com/office/powerpoint/2010/main" val="1383428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normAutofit/>
          </a:bodyPr>
          <a:lstStyle/>
          <a:p>
            <a:r>
              <a:rPr lang="en-US" dirty="0" smtClean="0"/>
              <a:t>Sub-scale</a:t>
            </a:r>
          </a:p>
          <a:p>
            <a:pPr lvl="1"/>
            <a:r>
              <a:rPr lang="en-US" dirty="0">
                <a:solidFill>
                  <a:prstClr val="black"/>
                </a:solidFill>
              </a:rPr>
              <a:t>Successful and stable</a:t>
            </a:r>
          </a:p>
          <a:p>
            <a:pPr lvl="1"/>
            <a:r>
              <a:rPr lang="en-US" dirty="0">
                <a:solidFill>
                  <a:prstClr val="black"/>
                </a:solidFill>
              </a:rPr>
              <a:t>The mass was not changed </a:t>
            </a:r>
          </a:p>
          <a:p>
            <a:pPr lvl="1"/>
            <a:r>
              <a:rPr lang="en-US" dirty="0">
                <a:solidFill>
                  <a:prstClr val="black"/>
                </a:solidFill>
              </a:rPr>
              <a:t>The motor was not changed</a:t>
            </a:r>
          </a:p>
          <a:p>
            <a:r>
              <a:rPr lang="en-US" dirty="0" smtClean="0"/>
              <a:t>Ejection Charge for full scale rocket</a:t>
            </a:r>
          </a:p>
          <a:p>
            <a:pPr lvl="1"/>
            <a:r>
              <a:rPr lang="en-US" dirty="0" smtClean="0"/>
              <a:t>Too energetic drogue charge</a:t>
            </a:r>
          </a:p>
          <a:p>
            <a:pPr lvl="1"/>
            <a:r>
              <a:rPr lang="en-US" dirty="0" smtClean="0"/>
              <a:t>Shock cord was too short on the drogue as well</a:t>
            </a:r>
          </a:p>
          <a:p>
            <a:pPr lvl="1"/>
            <a:r>
              <a:rPr lang="en-US" dirty="0" smtClean="0"/>
              <a:t>Shock cord was lengthened and the drogue charge reduced</a:t>
            </a:r>
          </a:p>
          <a:p>
            <a:pPr lvl="1"/>
            <a:r>
              <a:rPr lang="en-US" dirty="0" smtClean="0"/>
              <a:t>Overall the test was successful </a:t>
            </a:r>
          </a:p>
          <a:p>
            <a:endParaRPr lang="en-US" dirty="0"/>
          </a:p>
          <a:p>
            <a:endParaRPr lang="en-US" dirty="0" smtClean="0"/>
          </a:p>
          <a:p>
            <a:pPr lvl="1"/>
            <a:endParaRPr lang="en-US" dirty="0" smtClean="0"/>
          </a:p>
          <a:p>
            <a:pPr marL="0" indent="0">
              <a:buNone/>
            </a:pPr>
            <a:endParaRPr lang="en-US" dirty="0"/>
          </a:p>
        </p:txBody>
      </p:sp>
    </p:spTree>
    <p:extLst>
      <p:ext uri="{BB962C8B-B14F-4D97-AF65-F5344CB8AC3E}">
        <p14:creationId xmlns:p14="http://schemas.microsoft.com/office/powerpoint/2010/main" val="2466438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Structural Elements</a:t>
            </a:r>
          </a:p>
        </p:txBody>
      </p:sp>
      <p:sp>
        <p:nvSpPr>
          <p:cNvPr id="105" name="Shape 105"/>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marR="0" lvl="0" indent="-228600" algn="l" rtl="0">
              <a:lnSpc>
                <a:spcPct val="90000"/>
              </a:lnSpc>
              <a:spcBef>
                <a:spcPts val="1000"/>
              </a:spcBef>
              <a:spcAft>
                <a:spcPts val="0"/>
              </a:spcAft>
            </a:pPr>
            <a:r>
              <a:rPr lang="en-US"/>
              <a:t>Launch Lugs: They guide the rocket along the launch rail</a:t>
            </a:r>
          </a:p>
          <a:p>
            <a:pPr marL="457200" marR="0" lvl="0" indent="-228600" algn="l" rtl="0">
              <a:lnSpc>
                <a:spcPct val="90000"/>
              </a:lnSpc>
              <a:spcBef>
                <a:spcPts val="1000"/>
              </a:spcBef>
              <a:spcAft>
                <a:spcPts val="0"/>
              </a:spcAft>
            </a:pPr>
            <a:r>
              <a:rPr lang="en-US"/>
              <a:t>Body Tube Sections: These are the main structure of the rocket</a:t>
            </a:r>
          </a:p>
          <a:p>
            <a:pPr marL="457200" marR="0" lvl="0" indent="-228600" algn="l" rtl="0">
              <a:lnSpc>
                <a:spcPct val="90000"/>
              </a:lnSpc>
              <a:spcBef>
                <a:spcPts val="1000"/>
              </a:spcBef>
              <a:spcAft>
                <a:spcPts val="0"/>
              </a:spcAft>
            </a:pPr>
            <a:r>
              <a:rPr lang="en-US"/>
              <a:t>Nose Cone: This reduces the drag on the rocket and allows it to fly straight</a:t>
            </a:r>
          </a:p>
          <a:p>
            <a:pPr marL="457200" marR="0" lvl="0" indent="-228600" algn="l" rtl="0">
              <a:lnSpc>
                <a:spcPct val="90000"/>
              </a:lnSpc>
              <a:spcBef>
                <a:spcPts val="1000"/>
              </a:spcBef>
              <a:spcAft>
                <a:spcPts val="0"/>
              </a:spcAft>
            </a:pPr>
            <a:r>
              <a:rPr lang="en-US"/>
              <a:t>Fin Can: This provides stability for the rocket and reduces drag</a:t>
            </a:r>
          </a:p>
          <a:p>
            <a:pPr marL="457200" marR="0" lvl="0" indent="-228600" algn="l" rtl="0">
              <a:lnSpc>
                <a:spcPct val="90000"/>
              </a:lnSpc>
              <a:spcBef>
                <a:spcPts val="1000"/>
              </a:spcBef>
              <a:spcAft>
                <a:spcPts val="0"/>
              </a:spcAft>
            </a:pPr>
            <a:r>
              <a:rPr lang="en-US"/>
              <a:t>Parachutes: These slow the rocket to a reasonable speed during descent.</a:t>
            </a:r>
          </a:p>
          <a:p>
            <a:pPr marL="457200" marR="0" lvl="0" indent="-228600" algn="l" rtl="0">
              <a:lnSpc>
                <a:spcPct val="90000"/>
              </a:lnSpc>
              <a:spcBef>
                <a:spcPts val="1000"/>
              </a:spcBef>
              <a:spcAft>
                <a:spcPts val="0"/>
              </a:spcAft>
            </a:pPr>
            <a:r>
              <a:rPr lang="en-US"/>
              <a:t>Shock Cord: These limit the separation of the sections </a:t>
            </a:r>
          </a:p>
          <a:p>
            <a:pPr marL="457200" marR="0" lvl="0" indent="-228600" algn="l" rtl="0">
              <a:lnSpc>
                <a:spcPct val="90000"/>
              </a:lnSpc>
              <a:spcBef>
                <a:spcPts val="1000"/>
              </a:spcBef>
              <a:spcAft>
                <a:spcPts val="0"/>
              </a:spcAft>
            </a:pPr>
            <a:r>
              <a:rPr lang="en-US"/>
              <a:t>Motor Retainer: This holds the motor in place</a:t>
            </a:r>
          </a:p>
        </p:txBody>
      </p:sp>
    </p:spTree>
    <p:extLst>
      <p:ext uri="{BB962C8B-B14F-4D97-AF65-F5344CB8AC3E}">
        <p14:creationId xmlns:p14="http://schemas.microsoft.com/office/powerpoint/2010/main" val="19754955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cont.</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Full-Scale Launch weekend</a:t>
            </a:r>
          </a:p>
          <a:p>
            <a:pPr lvl="1"/>
            <a:r>
              <a:rPr lang="en-US" dirty="0">
                <a:solidFill>
                  <a:prstClr val="black"/>
                </a:solidFill>
              </a:rPr>
              <a:t>Didn’t use a </a:t>
            </a:r>
            <a:r>
              <a:rPr lang="en-US" dirty="0" smtClean="0">
                <a:solidFill>
                  <a:prstClr val="black"/>
                </a:solidFill>
              </a:rPr>
              <a:t>payload or replacement mass</a:t>
            </a:r>
            <a:endParaRPr lang="en-US" dirty="0">
              <a:solidFill>
                <a:prstClr val="black"/>
              </a:solidFill>
            </a:endParaRPr>
          </a:p>
          <a:p>
            <a:pPr lvl="1"/>
            <a:r>
              <a:rPr lang="en-US" dirty="0">
                <a:solidFill>
                  <a:prstClr val="black"/>
                </a:solidFill>
              </a:rPr>
              <a:t>Trust to weight ratio was low</a:t>
            </a:r>
          </a:p>
          <a:p>
            <a:pPr lvl="1"/>
            <a:r>
              <a:rPr lang="en-US" dirty="0">
                <a:solidFill>
                  <a:prstClr val="black"/>
                </a:solidFill>
              </a:rPr>
              <a:t>Height was high</a:t>
            </a:r>
          </a:p>
          <a:p>
            <a:r>
              <a:rPr lang="en-US" dirty="0" smtClean="0"/>
              <a:t>2</a:t>
            </a:r>
            <a:r>
              <a:rPr lang="en-US" baseline="30000" dirty="0" smtClean="0"/>
              <a:t>nd</a:t>
            </a:r>
            <a:r>
              <a:rPr lang="en-US" dirty="0" smtClean="0"/>
              <a:t> </a:t>
            </a:r>
            <a:r>
              <a:rPr lang="en-US" smtClean="0"/>
              <a:t>Full-Scale Launch weekend</a:t>
            </a:r>
            <a:endParaRPr lang="en-US" dirty="0" smtClean="0"/>
          </a:p>
          <a:p>
            <a:pPr lvl="1"/>
            <a:r>
              <a:rPr lang="en-US" dirty="0" smtClean="0"/>
              <a:t>Tested three different motors, K711, K560, K1000</a:t>
            </a:r>
          </a:p>
          <a:p>
            <a:pPr lvl="1"/>
            <a:r>
              <a:rPr lang="en-US" dirty="0" smtClean="0"/>
              <a:t>Simulated payload that was 16oz</a:t>
            </a:r>
          </a:p>
          <a:p>
            <a:pPr lvl="1"/>
            <a:r>
              <a:rPr lang="en-US" dirty="0" smtClean="0"/>
              <a:t>All three launches were successful</a:t>
            </a:r>
          </a:p>
          <a:p>
            <a:pPr lvl="1"/>
            <a:endParaRPr lang="en-US" dirty="0" smtClean="0"/>
          </a:p>
          <a:p>
            <a:endParaRPr lang="en-US" dirty="0" smtClean="0"/>
          </a:p>
        </p:txBody>
      </p:sp>
    </p:spTree>
    <p:extLst>
      <p:ext uri="{BB962C8B-B14F-4D97-AF65-F5344CB8AC3E}">
        <p14:creationId xmlns:p14="http://schemas.microsoft.com/office/powerpoint/2010/main" val="31182108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Compliance</a:t>
            </a:r>
            <a:endParaRPr lang="en-US" dirty="0"/>
          </a:p>
        </p:txBody>
      </p:sp>
      <p:sp>
        <p:nvSpPr>
          <p:cNvPr id="3" name="Content Placeholder 2"/>
          <p:cNvSpPr>
            <a:spLocks noGrp="1"/>
          </p:cNvSpPr>
          <p:nvPr>
            <p:ph idx="1"/>
          </p:nvPr>
        </p:nvSpPr>
        <p:spPr/>
        <p:txBody>
          <a:bodyPr/>
          <a:lstStyle/>
          <a:p>
            <a:r>
              <a:rPr lang="en-US" dirty="0" smtClean="0"/>
              <a:t>Verification of all plans is needed in the form of a checklist</a:t>
            </a:r>
          </a:p>
          <a:p>
            <a:r>
              <a:rPr lang="en-US" dirty="0" smtClean="0"/>
              <a:t>We will launch our rocket numerous times to ensure safety and ability</a:t>
            </a:r>
          </a:p>
          <a:p>
            <a:r>
              <a:rPr lang="en-US" dirty="0" smtClean="0"/>
              <a:t>We will have a set of minimal requirements in the checklist to once again </a:t>
            </a:r>
            <a:r>
              <a:rPr lang="en-US" smtClean="0"/>
              <a:t>ensure safety </a:t>
            </a:r>
            <a:r>
              <a:rPr lang="en-US" dirty="0" smtClean="0"/>
              <a:t>and ability of </a:t>
            </a:r>
            <a:r>
              <a:rPr lang="en-US" smtClean="0"/>
              <a:t>our project</a:t>
            </a:r>
            <a:endParaRPr lang="en-US" dirty="0"/>
          </a:p>
        </p:txBody>
      </p:sp>
    </p:spTree>
    <p:extLst>
      <p:ext uri="{BB962C8B-B14F-4D97-AF65-F5344CB8AC3E}">
        <p14:creationId xmlns:p14="http://schemas.microsoft.com/office/powerpoint/2010/main" val="501044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Funding</a:t>
            </a:r>
            <a:endParaRPr lang="en-US" dirty="0"/>
          </a:p>
        </p:txBody>
      </p:sp>
      <p:sp>
        <p:nvSpPr>
          <p:cNvPr id="3" name="Content Placeholder 2"/>
          <p:cNvSpPr>
            <a:spLocks noGrp="1"/>
          </p:cNvSpPr>
          <p:nvPr>
            <p:ph idx="1"/>
          </p:nvPr>
        </p:nvSpPr>
        <p:spPr/>
        <p:txBody>
          <a:bodyPr>
            <a:normAutofit/>
          </a:bodyPr>
          <a:lstStyle/>
          <a:p>
            <a:r>
              <a:rPr lang="en-US" dirty="0" smtClean="0"/>
              <a:t>Cotton Candy </a:t>
            </a:r>
          </a:p>
          <a:p>
            <a:r>
              <a:rPr lang="en-US" dirty="0" err="1" smtClean="0"/>
              <a:t>Roctopi</a:t>
            </a:r>
            <a:endParaRPr lang="en-US" dirty="0" smtClean="0"/>
          </a:p>
          <a:p>
            <a:r>
              <a:rPr lang="en-US" dirty="0" smtClean="0"/>
              <a:t>Bonus Books</a:t>
            </a:r>
          </a:p>
          <a:p>
            <a:r>
              <a:rPr lang="en-US" dirty="0" smtClean="0"/>
              <a:t>Paint night </a:t>
            </a:r>
          </a:p>
          <a:p>
            <a:r>
              <a:rPr lang="en-US" dirty="0" smtClean="0"/>
              <a:t>Avon</a:t>
            </a:r>
          </a:p>
          <a:p>
            <a:r>
              <a:rPr lang="en-US" dirty="0" smtClean="0"/>
              <a:t>Nuts about Granola</a:t>
            </a:r>
          </a:p>
          <a:p>
            <a:r>
              <a:rPr lang="en-US" dirty="0" smtClean="0"/>
              <a:t>We have raised 16,000</a:t>
            </a:r>
          </a:p>
          <a:p>
            <a:endParaRPr lang="en-US" dirty="0"/>
          </a:p>
        </p:txBody>
      </p:sp>
    </p:spTree>
    <p:extLst>
      <p:ext uri="{BB962C8B-B14F-4D97-AF65-F5344CB8AC3E}">
        <p14:creationId xmlns:p14="http://schemas.microsoft.com/office/powerpoint/2010/main" val="11807384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Grants and Donations</a:t>
            </a:r>
            <a:endParaRPr lang="en-US" dirty="0"/>
          </a:p>
        </p:txBody>
      </p:sp>
      <p:sp>
        <p:nvSpPr>
          <p:cNvPr id="3" name="Content Placeholder 2"/>
          <p:cNvSpPr>
            <a:spLocks noGrp="1"/>
          </p:cNvSpPr>
          <p:nvPr>
            <p:ph idx="1"/>
          </p:nvPr>
        </p:nvSpPr>
        <p:spPr/>
        <p:txBody>
          <a:bodyPr>
            <a:normAutofit/>
          </a:bodyPr>
          <a:lstStyle/>
          <a:p>
            <a:r>
              <a:rPr lang="en-US" dirty="0"/>
              <a:t>TE Connectivity for $</a:t>
            </a:r>
            <a:r>
              <a:rPr lang="en-US" dirty="0" smtClean="0"/>
              <a:t>7,500</a:t>
            </a:r>
          </a:p>
          <a:p>
            <a:r>
              <a:rPr lang="en-US" dirty="0" smtClean="0"/>
              <a:t> Pennsylvania </a:t>
            </a:r>
            <a:r>
              <a:rPr lang="en-US" dirty="0"/>
              <a:t>Space Grant Consortium for $</a:t>
            </a:r>
            <a:r>
              <a:rPr lang="en-US" dirty="0" smtClean="0"/>
              <a:t>2,500</a:t>
            </a:r>
          </a:p>
          <a:p>
            <a:r>
              <a:rPr lang="en-US" dirty="0" smtClean="0"/>
              <a:t>National </a:t>
            </a:r>
            <a:r>
              <a:rPr lang="en-US" dirty="0"/>
              <a:t>Association of rocketry (NAR) Cannon Award for $500 </a:t>
            </a:r>
            <a:endParaRPr lang="en-US" dirty="0" smtClean="0"/>
          </a:p>
          <a:p>
            <a:r>
              <a:rPr lang="en-US" dirty="0" smtClean="0"/>
              <a:t>Engineering </a:t>
            </a:r>
            <a:r>
              <a:rPr lang="en-US" dirty="0"/>
              <a:t>Society of York for $</a:t>
            </a:r>
            <a:r>
              <a:rPr lang="en-US" dirty="0" smtClean="0"/>
              <a:t>1,000</a:t>
            </a:r>
          </a:p>
          <a:p>
            <a:r>
              <a:rPr lang="en-US" dirty="0" smtClean="0"/>
              <a:t> </a:t>
            </a:r>
            <a:r>
              <a:rPr lang="en-US" dirty="0"/>
              <a:t>Hanover Rotary for $</a:t>
            </a:r>
            <a:r>
              <a:rPr lang="en-US" dirty="0" smtClean="0"/>
              <a:t>1,000</a:t>
            </a:r>
          </a:p>
          <a:p>
            <a:r>
              <a:rPr lang="en-US" dirty="0" smtClean="0"/>
              <a:t>M&amp;T </a:t>
            </a:r>
            <a:r>
              <a:rPr lang="en-US" dirty="0"/>
              <a:t>Bank for $</a:t>
            </a:r>
            <a:r>
              <a:rPr lang="en-US" dirty="0" smtClean="0"/>
              <a:t>1,250</a:t>
            </a:r>
          </a:p>
          <a:p>
            <a:r>
              <a:rPr lang="en-US" dirty="0" smtClean="0"/>
              <a:t>Spring </a:t>
            </a:r>
            <a:r>
              <a:rPr lang="en-US" dirty="0"/>
              <a:t>Grove Educational Fund for $</a:t>
            </a:r>
            <a:r>
              <a:rPr lang="en-US" dirty="0" smtClean="0"/>
              <a:t>1,000</a:t>
            </a:r>
          </a:p>
          <a:p>
            <a:r>
              <a:rPr lang="en-US" dirty="0" smtClean="0"/>
              <a:t>Rutter’s </a:t>
            </a:r>
            <a:r>
              <a:rPr lang="en-US" dirty="0"/>
              <a:t>for $250 and another donation for $100. </a:t>
            </a:r>
          </a:p>
        </p:txBody>
      </p:sp>
    </p:spTree>
    <p:extLst>
      <p:ext uri="{BB962C8B-B14F-4D97-AF65-F5344CB8AC3E}">
        <p14:creationId xmlns:p14="http://schemas.microsoft.com/office/powerpoint/2010/main" val="39693139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3" name="Content Placeholder 2"/>
          <p:cNvSpPr>
            <a:spLocks noGrp="1"/>
          </p:cNvSpPr>
          <p:nvPr>
            <p:ph idx="1"/>
          </p:nvPr>
        </p:nvSpPr>
        <p:spPr/>
        <p:txBody>
          <a:bodyPr/>
          <a:lstStyle/>
          <a:p>
            <a:r>
              <a:rPr lang="en-US" dirty="0" smtClean="0"/>
              <a:t>It went up $4500 because we had to change and add some new materials.</a:t>
            </a:r>
            <a:endParaRPr lang="en-US" dirty="0"/>
          </a:p>
        </p:txBody>
      </p:sp>
    </p:spTree>
    <p:extLst>
      <p:ext uri="{BB962C8B-B14F-4D97-AF65-F5344CB8AC3E}">
        <p14:creationId xmlns:p14="http://schemas.microsoft.com/office/powerpoint/2010/main" val="38189796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Gant Chart</a:t>
            </a:r>
            <a:endParaRPr lang="en-US" dirty="0"/>
          </a:p>
        </p:txBody>
      </p:sp>
      <p:graphicFrame>
        <p:nvGraphicFramePr>
          <p:cNvPr id="5" name="Content Placeholder 4"/>
          <p:cNvGraphicFramePr>
            <a:graphicFrameLocks noGrp="1"/>
          </p:cNvGraphicFramePr>
          <p:nvPr>
            <p:ph idx="1"/>
            <p:extLst/>
          </p:nvPr>
        </p:nvGraphicFramePr>
        <p:xfrm>
          <a:off x="1676400" y="1600200"/>
          <a:ext cx="8839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20819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15600" y="593367"/>
            <a:ext cx="11360800" cy="763600"/>
          </a:xfrm>
          <a:prstGeom prst="rect">
            <a:avLst/>
          </a:prstGeom>
        </p:spPr>
        <p:txBody>
          <a:bodyPr vert="horz" lIns="121900" tIns="121900" rIns="121900" bIns="121900" rtlCol="0" anchor="t" anchorCtr="0">
            <a:noAutofit/>
          </a:bodyPr>
          <a:lstStyle/>
          <a:p>
            <a:r>
              <a:rPr lang="en"/>
              <a:t>Education</a:t>
            </a:r>
          </a:p>
        </p:txBody>
      </p:sp>
      <p:sp>
        <p:nvSpPr>
          <p:cNvPr id="55" name="Shape 55"/>
          <p:cNvSpPr txBox="1">
            <a:spLocks noGrp="1"/>
          </p:cNvSpPr>
          <p:nvPr>
            <p:ph type="body" idx="1"/>
          </p:nvPr>
        </p:nvSpPr>
        <p:spPr>
          <a:xfrm>
            <a:off x="415639" y="1536508"/>
            <a:ext cx="11360800" cy="4555200"/>
          </a:xfrm>
          <a:prstGeom prst="rect">
            <a:avLst/>
          </a:prstGeom>
        </p:spPr>
        <p:txBody>
          <a:bodyPr vert="horz" lIns="121900" tIns="121900" rIns="121900" bIns="121900" rtlCol="0" anchor="t" anchorCtr="0">
            <a:noAutofit/>
          </a:bodyPr>
          <a:lstStyle/>
          <a:p>
            <a:pPr marL="609585" indent="-304792"/>
            <a:r>
              <a:rPr lang="en"/>
              <a:t>Elementary students will receive a more basic understanding of the Tark and SLI programs we have here at Spring Grove Area High Schoo</a:t>
            </a:r>
          </a:p>
          <a:p>
            <a:pPr>
              <a:buNone/>
            </a:pPr>
            <a:endParaRPr/>
          </a:p>
          <a:p>
            <a:pPr marL="609585" indent="-304792"/>
            <a:r>
              <a:rPr lang="en"/>
              <a:t> intermediate and middle school students will receive a more in-depth educational experience of the TARC and SLI programs to get them interested in carrying on into the SLI and TARC programs when they reach the h          </a:t>
            </a:r>
          </a:p>
        </p:txBody>
      </p:sp>
    </p:spTree>
    <p:extLst>
      <p:ext uri="{BB962C8B-B14F-4D97-AF65-F5344CB8AC3E}">
        <p14:creationId xmlns:p14="http://schemas.microsoft.com/office/powerpoint/2010/main" val="619761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March Full Scale Launch </a:t>
            </a:r>
            <a:endParaRPr lang="en-US" dirty="0"/>
          </a:p>
        </p:txBody>
      </p:sp>
      <p:sp>
        <p:nvSpPr>
          <p:cNvPr id="3" name="Text Placeholder 2"/>
          <p:cNvSpPr>
            <a:spLocks noGrp="1"/>
          </p:cNvSpPr>
          <p:nvPr>
            <p:ph type="body" idx="1"/>
          </p:nvPr>
        </p:nvSpPr>
        <p:spPr/>
        <p:txBody>
          <a:bodyPr/>
          <a:lstStyle/>
          <a:p>
            <a:r>
              <a:rPr lang="en-US" dirty="0" smtClean="0"/>
              <a:t>On </a:t>
            </a:r>
            <a:r>
              <a:rPr lang="en-US" smtClean="0"/>
              <a:t>March 11 </a:t>
            </a:r>
            <a:r>
              <a:rPr lang="en-US" dirty="0" smtClean="0"/>
              <a:t>the rocket were tested with the new motor and drogue parachute</a:t>
            </a:r>
          </a:p>
          <a:p>
            <a:r>
              <a:rPr lang="en-US" dirty="0" smtClean="0"/>
              <a:t>The altitudes achieved were 5237ft and 5233ft  </a:t>
            </a:r>
          </a:p>
          <a:p>
            <a:r>
              <a:rPr lang="en-US" dirty="0" smtClean="0"/>
              <a:t>On March 11</a:t>
            </a:r>
            <a:r>
              <a:rPr lang="en-US" baseline="30000" dirty="0" smtClean="0"/>
              <a:t>th</a:t>
            </a:r>
            <a:r>
              <a:rPr lang="en-US" dirty="0" smtClean="0"/>
              <a:t>, it was 35</a:t>
            </a:r>
            <a:r>
              <a:rPr lang="en-US" baseline="30000" dirty="0" smtClean="0"/>
              <a:t>o</a:t>
            </a:r>
            <a:r>
              <a:rPr lang="en-US" dirty="0" smtClean="0"/>
              <a:t> and 10 to 15 mph</a:t>
            </a:r>
          </a:p>
          <a:p>
            <a:endParaRPr lang="en-US" baseline="30000" dirty="0" smtClean="0"/>
          </a:p>
        </p:txBody>
      </p:sp>
    </p:spTree>
    <p:extLst>
      <p:ext uri="{BB962C8B-B14F-4D97-AF65-F5344CB8AC3E}">
        <p14:creationId xmlns:p14="http://schemas.microsoft.com/office/powerpoint/2010/main" val="11803354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8186" y="281951"/>
            <a:ext cx="10899149" cy="6232278"/>
          </a:xfrm>
          <a:prstGeom prst="rect">
            <a:avLst/>
          </a:prstGeom>
        </p:spPr>
      </p:pic>
    </p:spTree>
    <p:extLst>
      <p:ext uri="{BB962C8B-B14F-4D97-AF65-F5344CB8AC3E}">
        <p14:creationId xmlns:p14="http://schemas.microsoft.com/office/powerpoint/2010/main" val="37757971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5185" y="346589"/>
            <a:ext cx="10883272" cy="6170121"/>
          </a:xfrm>
          <a:prstGeom prst="rect">
            <a:avLst/>
          </a:prstGeom>
        </p:spPr>
      </p:pic>
    </p:spTree>
    <p:extLst>
      <p:ext uri="{BB962C8B-B14F-4D97-AF65-F5344CB8AC3E}">
        <p14:creationId xmlns:p14="http://schemas.microsoft.com/office/powerpoint/2010/main" val="1960388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0" y="11797"/>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Structural parts</a:t>
            </a:r>
          </a:p>
        </p:txBody>
      </p:sp>
      <p:pic>
        <p:nvPicPr>
          <p:cNvPr id="111" name="Shape 111" descr="CIMG3063"/>
          <p:cNvPicPr preferRelativeResize="0"/>
          <p:nvPr/>
        </p:nvPicPr>
        <p:blipFill rotWithShape="1">
          <a:blip r:embed="rId3">
            <a:alphaModFix/>
          </a:blip>
          <a:srcRect/>
          <a:stretch/>
        </p:blipFill>
        <p:spPr>
          <a:xfrm>
            <a:off x="2851808" y="1297107"/>
            <a:ext cx="2584863" cy="1934778"/>
          </a:xfrm>
          <a:prstGeom prst="rect">
            <a:avLst/>
          </a:prstGeom>
          <a:noFill/>
          <a:ln>
            <a:noFill/>
          </a:ln>
        </p:spPr>
      </p:pic>
      <p:pic>
        <p:nvPicPr>
          <p:cNvPr id="112" name="Shape 112" descr="CIMG3071"/>
          <p:cNvPicPr preferRelativeResize="0"/>
          <p:nvPr/>
        </p:nvPicPr>
        <p:blipFill rotWithShape="1">
          <a:blip r:embed="rId4">
            <a:alphaModFix/>
          </a:blip>
          <a:srcRect/>
          <a:stretch/>
        </p:blipFill>
        <p:spPr>
          <a:xfrm>
            <a:off x="189721" y="1337359"/>
            <a:ext cx="2472364" cy="1854272"/>
          </a:xfrm>
          <a:prstGeom prst="rect">
            <a:avLst/>
          </a:prstGeom>
          <a:noFill/>
          <a:ln>
            <a:noFill/>
          </a:ln>
        </p:spPr>
      </p:pic>
      <p:pic>
        <p:nvPicPr>
          <p:cNvPr id="113" name="Shape 113" descr="CIMG3056"/>
          <p:cNvPicPr preferRelativeResize="0"/>
          <p:nvPr/>
        </p:nvPicPr>
        <p:blipFill rotWithShape="1">
          <a:blip r:embed="rId5">
            <a:alphaModFix/>
          </a:blip>
          <a:srcRect/>
          <a:stretch/>
        </p:blipFill>
        <p:spPr>
          <a:xfrm>
            <a:off x="5315366" y="4275589"/>
            <a:ext cx="3436270" cy="2582409"/>
          </a:xfrm>
          <a:prstGeom prst="rect">
            <a:avLst/>
          </a:prstGeom>
          <a:noFill/>
          <a:ln>
            <a:noFill/>
          </a:ln>
        </p:spPr>
      </p:pic>
      <p:pic>
        <p:nvPicPr>
          <p:cNvPr id="114" name="Shape 114" descr="CIMG3060"/>
          <p:cNvPicPr preferRelativeResize="0"/>
          <p:nvPr/>
        </p:nvPicPr>
        <p:blipFill rotWithShape="1">
          <a:blip r:embed="rId6">
            <a:alphaModFix/>
          </a:blip>
          <a:srcRect/>
          <a:stretch/>
        </p:blipFill>
        <p:spPr>
          <a:xfrm>
            <a:off x="8778118" y="4297589"/>
            <a:ext cx="3413880" cy="2560410"/>
          </a:xfrm>
          <a:prstGeom prst="rect">
            <a:avLst/>
          </a:prstGeom>
          <a:noFill/>
          <a:ln>
            <a:noFill/>
          </a:ln>
        </p:spPr>
      </p:pic>
      <p:pic>
        <p:nvPicPr>
          <p:cNvPr id="115" name="Shape 115" descr="CIMG3044"/>
          <p:cNvPicPr preferRelativeResize="0"/>
          <p:nvPr/>
        </p:nvPicPr>
        <p:blipFill rotWithShape="1">
          <a:blip r:embed="rId7">
            <a:alphaModFix/>
          </a:blip>
          <a:srcRect/>
          <a:stretch/>
        </p:blipFill>
        <p:spPr>
          <a:xfrm rot="-5400000">
            <a:off x="5893144" y="601789"/>
            <a:ext cx="2816100" cy="2119500"/>
          </a:xfrm>
          <a:prstGeom prst="rect">
            <a:avLst/>
          </a:prstGeom>
          <a:noFill/>
          <a:ln>
            <a:noFill/>
          </a:ln>
        </p:spPr>
      </p:pic>
      <p:pic>
        <p:nvPicPr>
          <p:cNvPr id="116" name="Shape 116" descr="CIMG3051"/>
          <p:cNvPicPr preferRelativeResize="0"/>
          <p:nvPr/>
        </p:nvPicPr>
        <p:blipFill rotWithShape="1">
          <a:blip r:embed="rId8">
            <a:alphaModFix/>
          </a:blip>
          <a:srcRect l="29935" t="-554" r="22671" b="-2"/>
          <a:stretch/>
        </p:blipFill>
        <p:spPr>
          <a:xfrm>
            <a:off x="9165728" y="294428"/>
            <a:ext cx="1716300" cy="2734200"/>
          </a:xfrm>
          <a:prstGeom prst="rect">
            <a:avLst/>
          </a:prstGeom>
          <a:noFill/>
          <a:ln>
            <a:noFill/>
          </a:ln>
        </p:spPr>
      </p:pic>
      <p:pic>
        <p:nvPicPr>
          <p:cNvPr id="117" name="Shape 117" descr="CIMG3048"/>
          <p:cNvPicPr preferRelativeResize="0"/>
          <p:nvPr/>
        </p:nvPicPr>
        <p:blipFill rotWithShape="1">
          <a:blip r:embed="rId9">
            <a:alphaModFix/>
          </a:blip>
          <a:srcRect/>
          <a:stretch/>
        </p:blipFill>
        <p:spPr>
          <a:xfrm>
            <a:off x="189721" y="5023828"/>
            <a:ext cx="2445563" cy="1834171"/>
          </a:xfrm>
          <a:prstGeom prst="rect">
            <a:avLst/>
          </a:prstGeom>
          <a:noFill/>
          <a:ln>
            <a:noFill/>
          </a:ln>
        </p:spPr>
      </p:pic>
      <p:pic>
        <p:nvPicPr>
          <p:cNvPr id="118" name="Shape 118" descr="CIMG3047"/>
          <p:cNvPicPr preferRelativeResize="0"/>
          <p:nvPr/>
        </p:nvPicPr>
        <p:blipFill rotWithShape="1">
          <a:blip r:embed="rId10">
            <a:alphaModFix/>
          </a:blip>
          <a:srcRect/>
          <a:stretch/>
        </p:blipFill>
        <p:spPr>
          <a:xfrm>
            <a:off x="2799606" y="5106132"/>
            <a:ext cx="2351437" cy="1766900"/>
          </a:xfrm>
          <a:prstGeom prst="rect">
            <a:avLst/>
          </a:prstGeom>
          <a:noFill/>
          <a:ln>
            <a:noFill/>
          </a:ln>
        </p:spPr>
      </p:pic>
      <p:sp>
        <p:nvSpPr>
          <p:cNvPr id="119" name="Shape 119"/>
          <p:cNvSpPr txBox="1"/>
          <p:nvPr/>
        </p:nvSpPr>
        <p:spPr>
          <a:xfrm>
            <a:off x="189721" y="3430344"/>
            <a:ext cx="4831457"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 /|\                                                           /|\</a:t>
            </a:r>
          </a:p>
          <a:p>
            <a:pPr marL="0" marR="0" lvl="0" indent="0" algn="l" rtl="0">
              <a:spcBef>
                <a:spcPts val="0"/>
              </a:spcBef>
              <a:buSzPct val="25000"/>
              <a:buNone/>
            </a:pPr>
            <a:r>
              <a:rPr lang="en-US" sz="1800">
                <a:solidFill>
                  <a:schemeClr val="dk1"/>
                </a:solidFill>
                <a:latin typeface="Calibri"/>
                <a:ea typeface="Calibri"/>
                <a:cs typeface="Calibri"/>
                <a:sym typeface="Calibri"/>
              </a:rPr>
              <a:t>   \___________ Launch Lugs_______/</a:t>
            </a:r>
          </a:p>
          <a:p>
            <a:pPr marL="0" marR="0" lvl="0" indent="0" algn="l" rtl="0">
              <a:spcBef>
                <a:spcPts val="0"/>
              </a:spcBef>
              <a:buSzPct val="25000"/>
              <a:buNone/>
            </a:pPr>
            <a:r>
              <a:rPr lang="en-US" sz="1800">
                <a:solidFill>
                  <a:schemeClr val="dk1"/>
                </a:solidFill>
                <a:latin typeface="Calibri"/>
                <a:ea typeface="Calibri"/>
                <a:cs typeface="Calibri"/>
                <a:sym typeface="Calibri"/>
              </a:rPr>
              <a:t>                                     ___________ </a:t>
            </a:r>
          </a:p>
          <a:p>
            <a:pPr marL="0" marR="0" lvl="0" indent="0" algn="l" rtl="0">
              <a:spcBef>
                <a:spcPts val="0"/>
              </a:spcBef>
              <a:buSzPct val="25000"/>
              <a:buNone/>
            </a:pPr>
            <a:r>
              <a:rPr lang="en-US" sz="1800">
                <a:solidFill>
                  <a:schemeClr val="dk1"/>
                </a:solidFill>
                <a:latin typeface="Calibri"/>
                <a:ea typeface="Calibri"/>
                <a:cs typeface="Calibri"/>
                <a:sym typeface="Calibri"/>
              </a:rPr>
              <a:t>Body tube sections /                         \</a:t>
            </a:r>
          </a:p>
          <a:p>
            <a:pPr marL="0" marR="0" lvl="0" indent="0" algn="l" rtl="0">
              <a:spcBef>
                <a:spcPts val="0"/>
              </a:spcBef>
              <a:buSzPct val="25000"/>
              <a:buNone/>
            </a:pPr>
            <a:r>
              <a:rPr lang="en-US" sz="1800">
                <a:solidFill>
                  <a:schemeClr val="dk1"/>
                </a:solidFill>
                <a:latin typeface="Calibri"/>
                <a:ea typeface="Calibri"/>
                <a:cs typeface="Calibri"/>
                <a:sym typeface="Calibri"/>
              </a:rPr>
              <a:t>                                \|/                       \|/</a:t>
            </a:r>
          </a:p>
        </p:txBody>
      </p:sp>
      <p:sp>
        <p:nvSpPr>
          <p:cNvPr id="120" name="Shape 120"/>
          <p:cNvSpPr txBox="1"/>
          <p:nvPr/>
        </p:nvSpPr>
        <p:spPr>
          <a:xfrm>
            <a:off x="5823280" y="3069596"/>
            <a:ext cx="6368700" cy="923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                  /\             Drogue chute              /\            Main chute</a:t>
            </a:r>
          </a:p>
          <a:p>
            <a:pPr marL="0" marR="0" lvl="0" indent="0" algn="l" rtl="0">
              <a:spcBef>
                <a:spcPts val="0"/>
              </a:spcBef>
              <a:buSzPct val="25000"/>
              <a:buNone/>
            </a:pPr>
            <a:r>
              <a:rPr lang="en-US" sz="1800">
                <a:solidFill>
                  <a:schemeClr val="dk1"/>
                </a:solidFill>
                <a:latin typeface="Calibri"/>
                <a:ea typeface="Calibri"/>
                <a:cs typeface="Calibri"/>
                <a:sym typeface="Calibri"/>
              </a:rPr>
              <a:t>                   |                  |                                |                 |</a:t>
            </a:r>
          </a:p>
          <a:p>
            <a:pPr marL="0" marR="0" lvl="0" indent="0" algn="l" rtl="0">
              <a:spcBef>
                <a:spcPts val="0"/>
              </a:spcBef>
              <a:buSzPct val="25000"/>
              <a:buNone/>
            </a:pPr>
            <a:r>
              <a:rPr lang="en-US" sz="1800">
                <a:solidFill>
                  <a:schemeClr val="dk1"/>
                </a:solidFill>
                <a:latin typeface="Calibri"/>
                <a:ea typeface="Calibri"/>
                <a:cs typeface="Calibri"/>
                <a:sym typeface="Calibri"/>
              </a:rPr>
              <a:t>        Nose cone            \/                          Fin can           \/</a:t>
            </a:r>
          </a:p>
        </p:txBody>
      </p:sp>
    </p:spTree>
    <p:extLst>
      <p:ext uri="{BB962C8B-B14F-4D97-AF65-F5344CB8AC3E}">
        <p14:creationId xmlns:p14="http://schemas.microsoft.com/office/powerpoint/2010/main" val="1833230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descr="CIMG3070"/>
          <p:cNvPicPr preferRelativeResize="0"/>
          <p:nvPr/>
        </p:nvPicPr>
        <p:blipFill rotWithShape="1">
          <a:blip r:embed="rId3">
            <a:alphaModFix/>
          </a:blip>
          <a:srcRect/>
          <a:stretch/>
        </p:blipFill>
        <p:spPr>
          <a:xfrm rot="10800000" flipH="1">
            <a:off x="7184676" y="267011"/>
            <a:ext cx="4147800" cy="3122400"/>
          </a:xfrm>
          <a:prstGeom prst="rect">
            <a:avLst/>
          </a:prstGeom>
          <a:noFill/>
          <a:ln>
            <a:noFill/>
          </a:ln>
        </p:spPr>
      </p:pic>
      <p:pic>
        <p:nvPicPr>
          <p:cNvPr id="126" name="Shape 126" descr="CIMG3050"/>
          <p:cNvPicPr preferRelativeResize="0"/>
          <p:nvPr/>
        </p:nvPicPr>
        <p:blipFill rotWithShape="1">
          <a:blip r:embed="rId4">
            <a:alphaModFix/>
          </a:blip>
          <a:srcRect/>
          <a:stretch/>
        </p:blipFill>
        <p:spPr>
          <a:xfrm>
            <a:off x="0" y="0"/>
            <a:ext cx="4140076" cy="3112612"/>
          </a:xfrm>
          <a:prstGeom prst="rect">
            <a:avLst/>
          </a:prstGeom>
          <a:noFill/>
          <a:ln>
            <a:noFill/>
          </a:ln>
        </p:spPr>
      </p:pic>
      <p:pic>
        <p:nvPicPr>
          <p:cNvPr id="127" name="Shape 127" descr="CIMG3064"/>
          <p:cNvPicPr preferRelativeResize="0"/>
          <p:nvPr/>
        </p:nvPicPr>
        <p:blipFill rotWithShape="1">
          <a:blip r:embed="rId5">
            <a:alphaModFix/>
          </a:blip>
          <a:srcRect/>
          <a:stretch/>
        </p:blipFill>
        <p:spPr>
          <a:xfrm>
            <a:off x="14191" y="4848282"/>
            <a:ext cx="2429206" cy="1821904"/>
          </a:xfrm>
          <a:prstGeom prst="rect">
            <a:avLst/>
          </a:prstGeom>
          <a:noFill/>
          <a:ln>
            <a:noFill/>
          </a:ln>
        </p:spPr>
      </p:pic>
      <p:pic>
        <p:nvPicPr>
          <p:cNvPr id="128" name="Shape 128" descr="CIMG3065"/>
          <p:cNvPicPr preferRelativeResize="0"/>
          <p:nvPr/>
        </p:nvPicPr>
        <p:blipFill rotWithShape="1">
          <a:blip r:embed="rId6">
            <a:alphaModFix/>
          </a:blip>
          <a:srcRect/>
          <a:stretch/>
        </p:blipFill>
        <p:spPr>
          <a:xfrm>
            <a:off x="2687860" y="4848282"/>
            <a:ext cx="2380172" cy="1785129"/>
          </a:xfrm>
          <a:prstGeom prst="rect">
            <a:avLst/>
          </a:prstGeom>
          <a:noFill/>
          <a:ln>
            <a:noFill/>
          </a:ln>
        </p:spPr>
      </p:pic>
      <p:pic>
        <p:nvPicPr>
          <p:cNvPr id="129" name="Shape 129" descr="CIMG3066"/>
          <p:cNvPicPr preferRelativeResize="0"/>
          <p:nvPr/>
        </p:nvPicPr>
        <p:blipFill rotWithShape="1">
          <a:blip r:embed="rId7">
            <a:alphaModFix/>
          </a:blip>
          <a:srcRect/>
          <a:stretch/>
        </p:blipFill>
        <p:spPr>
          <a:xfrm>
            <a:off x="5312496" y="4829892"/>
            <a:ext cx="2415145" cy="1803518"/>
          </a:xfrm>
          <a:prstGeom prst="rect">
            <a:avLst/>
          </a:prstGeom>
          <a:noFill/>
          <a:ln>
            <a:noFill/>
          </a:ln>
        </p:spPr>
      </p:pic>
      <p:sp>
        <p:nvSpPr>
          <p:cNvPr id="130" name="Shape 130"/>
          <p:cNvSpPr txBox="1"/>
          <p:nvPr/>
        </p:nvSpPr>
        <p:spPr>
          <a:xfrm>
            <a:off x="0" y="3122533"/>
            <a:ext cx="8454189"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                          /|\                                                           </a:t>
            </a:r>
          </a:p>
          <a:p>
            <a:pPr marL="0" marR="0" lvl="0" indent="0" algn="l" rtl="0">
              <a:spcBef>
                <a:spcPts val="0"/>
              </a:spcBef>
              <a:buSzPct val="25000"/>
              <a:buNone/>
            </a:pPr>
            <a:r>
              <a:rPr lang="en-US" sz="1800">
                <a:solidFill>
                  <a:schemeClr val="dk1"/>
                </a:solidFill>
                <a:latin typeface="Calibri"/>
                <a:ea typeface="Calibri"/>
                <a:cs typeface="Calibri"/>
                <a:sym typeface="Calibri"/>
              </a:rPr>
              <a:t>                             \____________ Full Scale Rocket    </a:t>
            </a:r>
          </a:p>
          <a:p>
            <a:pPr marL="0" marR="0" lvl="0" indent="0" algn="l" rtl="0">
              <a:spcBef>
                <a:spcPts val="0"/>
              </a:spcBef>
              <a:buSzPct val="25000"/>
              <a:buNone/>
            </a:pPr>
            <a:r>
              <a:rPr lang="en-US" sz="1800">
                <a:solidFill>
                  <a:schemeClr val="dk1"/>
                </a:solidFill>
                <a:latin typeface="Calibri"/>
                <a:ea typeface="Calibri"/>
                <a:cs typeface="Calibri"/>
                <a:sym typeface="Calibri"/>
              </a:rPr>
              <a:t>                _________________Motor Retainer + Cap______________</a:t>
            </a:r>
          </a:p>
          <a:p>
            <a:pPr marL="0" marR="0" lvl="0" indent="0" algn="l" rtl="0">
              <a:spcBef>
                <a:spcPts val="0"/>
              </a:spcBef>
              <a:buSzPct val="25000"/>
              <a:buNone/>
            </a:pPr>
            <a:r>
              <a:rPr lang="en-US" sz="1800">
                <a:solidFill>
                  <a:schemeClr val="dk1"/>
                </a:solidFill>
                <a:latin typeface="Calibri"/>
                <a:ea typeface="Calibri"/>
                <a:cs typeface="Calibri"/>
                <a:sym typeface="Calibri"/>
              </a:rPr>
              <a:t>              /                                                       |                                                 \</a:t>
            </a:r>
          </a:p>
          <a:p>
            <a:pPr marL="0" marR="0" lvl="0" indent="0" algn="l" rtl="0">
              <a:spcBef>
                <a:spcPts val="0"/>
              </a:spcBef>
              <a:buSzPct val="25000"/>
              <a:buNone/>
            </a:pPr>
            <a:r>
              <a:rPr lang="en-US" sz="1800">
                <a:solidFill>
                  <a:schemeClr val="dk1"/>
                </a:solidFill>
                <a:latin typeface="Calibri"/>
                <a:ea typeface="Calibri"/>
                <a:cs typeface="Calibri"/>
                <a:sym typeface="Calibri"/>
              </a:rPr>
              <a:t>           \|/                                                     \|/                                              \|/</a:t>
            </a:r>
          </a:p>
        </p:txBody>
      </p:sp>
      <p:sp>
        <p:nvSpPr>
          <p:cNvPr id="131" name="Shape 131"/>
          <p:cNvSpPr txBox="1"/>
          <p:nvPr/>
        </p:nvSpPr>
        <p:spPr>
          <a:xfrm>
            <a:off x="8334150" y="3521275"/>
            <a:ext cx="3536700" cy="661200"/>
          </a:xfrm>
          <a:prstGeom prst="rect">
            <a:avLst/>
          </a:prstGeom>
          <a:noFill/>
          <a:ln>
            <a:noFill/>
          </a:ln>
        </p:spPr>
        <p:txBody>
          <a:bodyPr lIns="91425" tIns="91425" rIns="91425" bIns="91425" anchor="t" anchorCtr="0">
            <a:noAutofit/>
          </a:bodyPr>
          <a:lstStyle/>
          <a:p>
            <a:pPr lvl="0">
              <a:spcBef>
                <a:spcPts val="0"/>
              </a:spcBef>
              <a:buNone/>
            </a:pPr>
            <a:r>
              <a:rPr lang="en-US"/>
              <a:t>Sub Scale Rocket</a:t>
            </a:r>
          </a:p>
        </p:txBody>
      </p:sp>
    </p:spTree>
    <p:extLst>
      <p:ext uri="{BB962C8B-B14F-4D97-AF65-F5344CB8AC3E}">
        <p14:creationId xmlns:p14="http://schemas.microsoft.com/office/powerpoint/2010/main" val="3232289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lvl="0" indent="-228600" rtl="0">
              <a:spcBef>
                <a:spcPts val="0"/>
              </a:spcBef>
            </a:pPr>
            <a:r>
              <a:rPr lang="en-US"/>
              <a:t>Key Switches: Allow the rockets to be armed and disarmed</a:t>
            </a:r>
          </a:p>
          <a:p>
            <a:pPr marL="457200" lvl="0" indent="-228600" rtl="0">
              <a:spcBef>
                <a:spcPts val="0"/>
              </a:spcBef>
            </a:pPr>
            <a:r>
              <a:rPr lang="en-US"/>
              <a:t>Altimeter: Tracks the altitude and speed of the rocket as well as well as controls the parachute ejections</a:t>
            </a:r>
          </a:p>
          <a:p>
            <a:pPr marL="457200" lvl="0" indent="-228600" rtl="0">
              <a:spcBef>
                <a:spcPts val="0"/>
              </a:spcBef>
            </a:pPr>
            <a:r>
              <a:rPr lang="en-US"/>
              <a:t>Ejection Wells: Holds the black powder until it is ignited by altimeter</a:t>
            </a:r>
          </a:p>
          <a:p>
            <a:pPr marL="457200" lvl="0" indent="-228600">
              <a:spcBef>
                <a:spcPts val="0"/>
              </a:spcBef>
            </a:pPr>
            <a:endParaRPr/>
          </a:p>
        </p:txBody>
      </p:sp>
      <p:sp>
        <p:nvSpPr>
          <p:cNvPr id="137" name="Shape 137"/>
          <p:cNvSpPr txBox="1">
            <a:spLocks noGrp="1"/>
          </p:cNvSpPr>
          <p:nvPr>
            <p:ph type="title"/>
          </p:nvPr>
        </p:nvSpPr>
        <p:spPr>
          <a:xfrm>
            <a:off x="838200" y="284650"/>
            <a:ext cx="10515600" cy="1325700"/>
          </a:xfrm>
          <a:prstGeom prst="rect">
            <a:avLst/>
          </a:prstGeom>
        </p:spPr>
        <p:txBody>
          <a:bodyPr lIns="91425" tIns="91425" rIns="91425" bIns="91425" anchor="ctr" anchorCtr="0">
            <a:noAutofit/>
          </a:bodyPr>
          <a:lstStyle/>
          <a:p>
            <a:pPr lvl="0" rtl="0">
              <a:spcBef>
                <a:spcPts val="0"/>
              </a:spcBef>
              <a:buNone/>
            </a:pPr>
            <a:r>
              <a:rPr lang="en-US"/>
              <a:t>Electrical Elements</a:t>
            </a:r>
          </a:p>
        </p:txBody>
      </p:sp>
    </p:spTree>
    <p:extLst>
      <p:ext uri="{BB962C8B-B14F-4D97-AF65-F5344CB8AC3E}">
        <p14:creationId xmlns:p14="http://schemas.microsoft.com/office/powerpoint/2010/main" val="1874901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0" y="0"/>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E</a:t>
            </a:r>
            <a:r>
              <a:rPr lang="en-US" dirty="0"/>
              <a:t>lectronics</a:t>
            </a:r>
          </a:p>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Bay</a:t>
            </a:r>
          </a:p>
        </p:txBody>
      </p:sp>
      <p:pic>
        <p:nvPicPr>
          <p:cNvPr id="143" name="Shape 143" descr="CIMG3068"/>
          <p:cNvPicPr preferRelativeResize="0"/>
          <p:nvPr/>
        </p:nvPicPr>
        <p:blipFill rotWithShape="1">
          <a:blip r:embed="rId3">
            <a:alphaModFix/>
          </a:blip>
          <a:srcRect/>
          <a:stretch/>
        </p:blipFill>
        <p:spPr>
          <a:xfrm>
            <a:off x="0" y="4624970"/>
            <a:ext cx="2816892" cy="2120581"/>
          </a:xfrm>
          <a:prstGeom prst="rect">
            <a:avLst/>
          </a:prstGeom>
          <a:noFill/>
          <a:ln>
            <a:noFill/>
          </a:ln>
        </p:spPr>
      </p:pic>
      <p:pic>
        <p:nvPicPr>
          <p:cNvPr id="144" name="Shape 144" descr="CIMG3069"/>
          <p:cNvPicPr preferRelativeResize="0"/>
          <p:nvPr/>
        </p:nvPicPr>
        <p:blipFill rotWithShape="1">
          <a:blip r:embed="rId4">
            <a:alphaModFix/>
          </a:blip>
          <a:srcRect/>
          <a:stretch/>
        </p:blipFill>
        <p:spPr>
          <a:xfrm>
            <a:off x="299" y="2243402"/>
            <a:ext cx="2767599" cy="2079608"/>
          </a:xfrm>
          <a:prstGeom prst="rect">
            <a:avLst/>
          </a:prstGeom>
          <a:noFill/>
          <a:ln>
            <a:noFill/>
          </a:ln>
        </p:spPr>
      </p:pic>
      <p:pic>
        <p:nvPicPr>
          <p:cNvPr id="147" name="Shape 147" descr="CIMG3042"/>
          <p:cNvPicPr preferRelativeResize="0"/>
          <p:nvPr/>
        </p:nvPicPr>
        <p:blipFill rotWithShape="1">
          <a:blip r:embed="rId5">
            <a:alphaModFix/>
          </a:blip>
          <a:srcRect/>
          <a:stretch/>
        </p:blipFill>
        <p:spPr>
          <a:xfrm>
            <a:off x="6189201" y="4649182"/>
            <a:ext cx="2952363" cy="2222383"/>
          </a:xfrm>
          <a:prstGeom prst="rect">
            <a:avLst/>
          </a:prstGeom>
          <a:noFill/>
          <a:ln>
            <a:noFill/>
          </a:ln>
        </p:spPr>
      </p:pic>
      <p:pic>
        <p:nvPicPr>
          <p:cNvPr id="148" name="Shape 148" descr="CIMG3043"/>
          <p:cNvPicPr preferRelativeResize="0"/>
          <p:nvPr/>
        </p:nvPicPr>
        <p:blipFill rotWithShape="1">
          <a:blip r:embed="rId6">
            <a:alphaModFix/>
          </a:blip>
          <a:srcRect/>
          <a:stretch/>
        </p:blipFill>
        <p:spPr>
          <a:xfrm>
            <a:off x="6189201" y="2289291"/>
            <a:ext cx="2952100" cy="2218442"/>
          </a:xfrm>
          <a:prstGeom prst="rect">
            <a:avLst/>
          </a:prstGeom>
          <a:noFill/>
          <a:ln>
            <a:noFill/>
          </a:ln>
        </p:spPr>
      </p:pic>
      <p:pic>
        <p:nvPicPr>
          <p:cNvPr id="152" name="Shape 152" descr="CIMG3055"/>
          <p:cNvPicPr preferRelativeResize="0"/>
          <p:nvPr/>
        </p:nvPicPr>
        <p:blipFill rotWithShape="1">
          <a:blip r:embed="rId7">
            <a:alphaModFix/>
          </a:blip>
          <a:srcRect/>
          <a:stretch/>
        </p:blipFill>
        <p:spPr>
          <a:xfrm>
            <a:off x="2767898" y="117853"/>
            <a:ext cx="2682158" cy="2007696"/>
          </a:xfrm>
          <a:prstGeom prst="rect">
            <a:avLst/>
          </a:prstGeom>
          <a:noFill/>
          <a:ln>
            <a:noFill/>
          </a:ln>
        </p:spPr>
      </p:pic>
      <p:pic>
        <p:nvPicPr>
          <p:cNvPr id="153" name="Shape 153" descr="CIMG3067"/>
          <p:cNvPicPr preferRelativeResize="0"/>
          <p:nvPr/>
        </p:nvPicPr>
        <p:blipFill rotWithShape="1">
          <a:blip r:embed="rId8">
            <a:alphaModFix/>
          </a:blip>
          <a:srcRect/>
          <a:stretch/>
        </p:blipFill>
        <p:spPr>
          <a:xfrm>
            <a:off x="7165495" y="95559"/>
            <a:ext cx="2726167" cy="2052284"/>
          </a:xfrm>
          <a:prstGeom prst="rect">
            <a:avLst/>
          </a:prstGeom>
          <a:noFill/>
          <a:ln>
            <a:noFill/>
          </a:ln>
        </p:spPr>
      </p:pic>
      <p:sp>
        <p:nvSpPr>
          <p:cNvPr id="2" name="TextBox 1"/>
          <p:cNvSpPr txBox="1"/>
          <p:nvPr/>
        </p:nvSpPr>
        <p:spPr>
          <a:xfrm>
            <a:off x="5450056" y="132102"/>
            <a:ext cx="1478290" cy="307777"/>
          </a:xfrm>
          <a:prstGeom prst="rect">
            <a:avLst/>
          </a:prstGeom>
          <a:noFill/>
        </p:spPr>
        <p:txBody>
          <a:bodyPr wrap="none" rtlCol="0">
            <a:spAutoFit/>
          </a:bodyPr>
          <a:lstStyle/>
          <a:p>
            <a:r>
              <a:rPr lang="en-US" dirty="0" smtClean="0"/>
              <a:t>All-Thread Rods</a:t>
            </a:r>
            <a:endParaRPr lang="en-US" dirty="0"/>
          </a:p>
        </p:txBody>
      </p:sp>
      <p:sp>
        <p:nvSpPr>
          <p:cNvPr id="3" name="TextBox 2"/>
          <p:cNvSpPr txBox="1"/>
          <p:nvPr/>
        </p:nvSpPr>
        <p:spPr>
          <a:xfrm>
            <a:off x="9914380" y="285990"/>
            <a:ext cx="1111202" cy="307777"/>
          </a:xfrm>
          <a:prstGeom prst="rect">
            <a:avLst/>
          </a:prstGeom>
          <a:noFill/>
        </p:spPr>
        <p:txBody>
          <a:bodyPr wrap="none" rtlCol="0">
            <a:spAutoFit/>
          </a:bodyPr>
          <a:lstStyle/>
          <a:p>
            <a:r>
              <a:rPr lang="en-US" dirty="0" smtClean="0"/>
              <a:t>Quick Links</a:t>
            </a:r>
            <a:endParaRPr lang="en-US" dirty="0"/>
          </a:p>
        </p:txBody>
      </p:sp>
      <p:sp>
        <p:nvSpPr>
          <p:cNvPr id="4" name="TextBox 3"/>
          <p:cNvSpPr txBox="1"/>
          <p:nvPr/>
        </p:nvSpPr>
        <p:spPr>
          <a:xfrm>
            <a:off x="2767898" y="2575504"/>
            <a:ext cx="1261884" cy="307777"/>
          </a:xfrm>
          <a:prstGeom prst="rect">
            <a:avLst/>
          </a:prstGeom>
          <a:noFill/>
        </p:spPr>
        <p:txBody>
          <a:bodyPr wrap="none" rtlCol="0">
            <a:spAutoFit/>
          </a:bodyPr>
          <a:lstStyle/>
          <a:p>
            <a:r>
              <a:rPr lang="en-US" dirty="0" smtClean="0"/>
              <a:t>Key Switches</a:t>
            </a:r>
            <a:endParaRPr lang="en-US" dirty="0"/>
          </a:p>
        </p:txBody>
      </p:sp>
      <p:sp>
        <p:nvSpPr>
          <p:cNvPr id="5" name="TextBox 4"/>
          <p:cNvSpPr txBox="1"/>
          <p:nvPr/>
        </p:nvSpPr>
        <p:spPr>
          <a:xfrm>
            <a:off x="2816892" y="5009658"/>
            <a:ext cx="1778051" cy="307777"/>
          </a:xfrm>
          <a:prstGeom prst="rect">
            <a:avLst/>
          </a:prstGeom>
          <a:noFill/>
        </p:spPr>
        <p:txBody>
          <a:bodyPr wrap="none" rtlCol="0">
            <a:spAutoFit/>
          </a:bodyPr>
          <a:lstStyle/>
          <a:p>
            <a:r>
              <a:rPr lang="en-US" dirty="0" smtClean="0"/>
              <a:t>End Cap of Payload</a:t>
            </a:r>
            <a:endParaRPr lang="en-US" dirty="0"/>
          </a:p>
        </p:txBody>
      </p:sp>
      <p:sp>
        <p:nvSpPr>
          <p:cNvPr id="6" name="TextBox 5"/>
          <p:cNvSpPr txBox="1"/>
          <p:nvPr/>
        </p:nvSpPr>
        <p:spPr>
          <a:xfrm>
            <a:off x="9141301" y="2782958"/>
            <a:ext cx="2206053" cy="307777"/>
          </a:xfrm>
          <a:prstGeom prst="rect">
            <a:avLst/>
          </a:prstGeom>
          <a:noFill/>
        </p:spPr>
        <p:txBody>
          <a:bodyPr wrap="none" rtlCol="0">
            <a:spAutoFit/>
          </a:bodyPr>
          <a:lstStyle/>
          <a:p>
            <a:r>
              <a:rPr lang="en-US" dirty="0" smtClean="0"/>
              <a:t>Ejection Wells for Drogue</a:t>
            </a:r>
            <a:endParaRPr lang="en-US" dirty="0"/>
          </a:p>
        </p:txBody>
      </p:sp>
      <p:sp>
        <p:nvSpPr>
          <p:cNvPr id="7" name="TextBox 6"/>
          <p:cNvSpPr txBox="1"/>
          <p:nvPr/>
        </p:nvSpPr>
        <p:spPr>
          <a:xfrm>
            <a:off x="9141301" y="5163547"/>
            <a:ext cx="2007281" cy="307777"/>
          </a:xfrm>
          <a:prstGeom prst="rect">
            <a:avLst/>
          </a:prstGeom>
          <a:noFill/>
        </p:spPr>
        <p:txBody>
          <a:bodyPr wrap="none" rtlCol="0">
            <a:spAutoFit/>
          </a:bodyPr>
          <a:lstStyle/>
          <a:p>
            <a:r>
              <a:rPr lang="en-US" dirty="0" smtClean="0"/>
              <a:t>Ejection Wells for Main</a:t>
            </a:r>
            <a:endParaRPr lang="en-US" dirty="0"/>
          </a:p>
        </p:txBody>
      </p:sp>
    </p:spTree>
    <p:extLst>
      <p:ext uri="{BB962C8B-B14F-4D97-AF65-F5344CB8AC3E}">
        <p14:creationId xmlns:p14="http://schemas.microsoft.com/office/powerpoint/2010/main" val="3736287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3587</TotalTime>
  <Words>2118</Words>
  <Application>Microsoft Office PowerPoint</Application>
  <PresentationFormat>Widescreen</PresentationFormat>
  <Paragraphs>297</Paragraphs>
  <Slides>59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Times New Roman</vt:lpstr>
      <vt:lpstr>Office Theme</vt:lpstr>
      <vt:lpstr>Team Triton FRR</vt:lpstr>
      <vt:lpstr>Changes Since CDR</vt:lpstr>
      <vt:lpstr>Changes since CDR </vt:lpstr>
      <vt:lpstr>PowerPoint Presentation</vt:lpstr>
      <vt:lpstr>Structural Elements</vt:lpstr>
      <vt:lpstr>Structural parts</vt:lpstr>
      <vt:lpstr>PowerPoint Presentation</vt:lpstr>
      <vt:lpstr>Electrical Elements</vt:lpstr>
      <vt:lpstr>Electronics Bay</vt:lpstr>
      <vt:lpstr>PowerPoint Presentation</vt:lpstr>
      <vt:lpstr>Construction Process</vt:lpstr>
      <vt:lpstr>Flight Reliability </vt:lpstr>
      <vt:lpstr>Subscale Flight Results  </vt:lpstr>
      <vt:lpstr>Subscale Flight Results </vt:lpstr>
      <vt:lpstr>Recovery System </vt:lpstr>
      <vt:lpstr>Structural Elements</vt:lpstr>
      <vt:lpstr>Electrical Elements</vt:lpstr>
      <vt:lpstr>Redundancy Features</vt:lpstr>
      <vt:lpstr>Parachute Sizes and Descent Rates</vt:lpstr>
      <vt:lpstr>Drawings and Schematics of the as built Electrical and Structural Assemblies</vt:lpstr>
      <vt:lpstr>PowerPoint Presentation</vt:lpstr>
      <vt:lpstr>Diagram of Rocket Components</vt:lpstr>
      <vt:lpstr>Rocket Locating Transmitters</vt:lpstr>
      <vt:lpstr>Recovery Subsystem Sensitivity</vt:lpstr>
      <vt:lpstr>Mission Performance Criteria</vt:lpstr>
      <vt:lpstr>Flight Profile Simulations</vt:lpstr>
      <vt:lpstr>Altitude Predictions</vt:lpstr>
      <vt:lpstr>Component Weights</vt:lpstr>
      <vt:lpstr>Motor Thrust Curve</vt:lpstr>
      <vt:lpstr>Drag Assessment</vt:lpstr>
      <vt:lpstr>Scale Model Results</vt:lpstr>
      <vt:lpstr>Predicted vs. Actual Data</vt:lpstr>
      <vt:lpstr>Two-Dimensional Model</vt:lpstr>
      <vt:lpstr>Kinetic Energy</vt:lpstr>
      <vt:lpstr>Drift</vt:lpstr>
      <vt:lpstr>Full Scale Launch Conditions</vt:lpstr>
      <vt:lpstr>Simulation of Launch Day</vt:lpstr>
      <vt:lpstr>Drag Coefficient of Full Scale</vt:lpstr>
      <vt:lpstr>Payload </vt:lpstr>
      <vt:lpstr>Payload Design</vt:lpstr>
      <vt:lpstr>Payload Housing </vt:lpstr>
      <vt:lpstr>Payload Drawlings </vt:lpstr>
      <vt:lpstr>Pictures of Payload</vt:lpstr>
      <vt:lpstr>PowerPoint Presentation</vt:lpstr>
      <vt:lpstr>Challenges and solutions</vt:lpstr>
      <vt:lpstr>Safety </vt:lpstr>
      <vt:lpstr>Safety and Environment</vt:lpstr>
      <vt:lpstr>Launch Operations Procedures</vt:lpstr>
      <vt:lpstr>Testing</vt:lpstr>
      <vt:lpstr>Testing cont.</vt:lpstr>
      <vt:lpstr>Requirements Compliance</vt:lpstr>
      <vt:lpstr>Funding</vt:lpstr>
      <vt:lpstr>Grants and Donations</vt:lpstr>
      <vt:lpstr>Budget</vt:lpstr>
      <vt:lpstr>Gant Chart</vt:lpstr>
      <vt:lpstr>Education</vt:lpstr>
      <vt:lpstr>March Full Scale Launch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cp:lastModifiedBy>Sarah.B.Staley</cp:lastModifiedBy>
  <cp:revision>20</cp:revision>
  <dcterms:created xsi:type="dcterms:W3CDTF">2017-01-10T20:06:33Z</dcterms:created>
  <dcterms:modified xsi:type="dcterms:W3CDTF">2017-03-17T19:52:35Z</dcterms:modified>
</cp:coreProperties>
</file>