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8" r:id="rId2"/>
    <p:sldId id="257" r:id="rId3"/>
    <p:sldId id="285" r:id="rId4"/>
    <p:sldId id="263" r:id="rId5"/>
    <p:sldId id="259" r:id="rId6"/>
    <p:sldId id="260" r:id="rId7"/>
    <p:sldId id="261"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86" r:id="rId24"/>
    <p:sldId id="279" r:id="rId25"/>
    <p:sldId id="280" r:id="rId26"/>
    <p:sldId id="281" r:id="rId27"/>
    <p:sldId id="282" r:id="rId28"/>
    <p:sldId id="283" r:id="rId29"/>
    <p:sldId id="284" r:id="rId30"/>
    <p:sldId id="256"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660"/>
  </p:normalViewPr>
  <p:slideViewPr>
    <p:cSldViewPr snapToGrid="0">
      <p:cViewPr>
        <p:scale>
          <a:sx n="93" d="100"/>
          <a:sy n="93" d="100"/>
        </p:scale>
        <p:origin x="6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4396938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4805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0ahUKEwjrqIjkprDPAhUKSiYKHUQLAvcQjRwIBw&amp;url=http://cetus.ucsd.edu/technologies_Software.html&amp;bvm=bv.133700528,d.cWw&amp;psig=AFQjCNGcdCwoI6jS8FzMtX8NFRp5utS20A&amp;ust=1475091656065372"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Team Triton PDR</a:t>
            </a:r>
            <a:endParaRPr lang="en-US" sz="3600" dirty="0"/>
          </a:p>
        </p:txBody>
      </p:sp>
      <p:sp>
        <p:nvSpPr>
          <p:cNvPr id="3" name="Text Placeholder 2"/>
          <p:cNvSpPr>
            <a:spLocks noGrp="1"/>
          </p:cNvSpPr>
          <p:nvPr>
            <p:ph type="body" idx="1"/>
          </p:nvPr>
        </p:nvSpPr>
        <p:spPr>
          <a:xfrm>
            <a:off x="390418" y="4171307"/>
            <a:ext cx="8441881" cy="397567"/>
          </a:xfrm>
        </p:spPr>
        <p:txBody>
          <a:bodyPr/>
          <a:lstStyle/>
          <a:p>
            <a:pPr algn="ctr"/>
            <a:r>
              <a:rPr lang="en-US" dirty="0" smtClean="0">
                <a:solidFill>
                  <a:schemeClr val="tx1"/>
                </a:solidFill>
              </a:rPr>
              <a:t>Members: Sarah, Lacey, Lindsey, Emily, Zach, Adam, Josh and Melody</a:t>
            </a:r>
            <a:endParaRPr lang="en-US" dirty="0">
              <a:solidFill>
                <a:schemeClr val="tx1"/>
              </a:solidFill>
            </a:endParaRPr>
          </a:p>
        </p:txBody>
      </p:sp>
      <p:pic>
        <p:nvPicPr>
          <p:cNvPr id="4" name="Picture 3" descr="Image result for triton">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52091" y="1152475"/>
            <a:ext cx="5892236" cy="2703349"/>
          </a:xfrm>
          <a:prstGeom prst="rect">
            <a:avLst/>
          </a:prstGeom>
          <a:noFill/>
          <a:ln>
            <a:noFill/>
          </a:ln>
        </p:spPr>
      </p:pic>
    </p:spTree>
    <p:extLst>
      <p:ext uri="{BB962C8B-B14F-4D97-AF65-F5344CB8AC3E}">
        <p14:creationId xmlns:p14="http://schemas.microsoft.com/office/powerpoint/2010/main" val="1239045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a:t>
            </a:r>
            <a:endParaRPr lang="en-US" dirty="0"/>
          </a:p>
        </p:txBody>
      </p:sp>
      <p:sp>
        <p:nvSpPr>
          <p:cNvPr id="3" name="Text Placeholder 2"/>
          <p:cNvSpPr>
            <a:spLocks noGrp="1"/>
          </p:cNvSpPr>
          <p:nvPr>
            <p:ph type="body" idx="1"/>
          </p:nvPr>
        </p:nvSpPr>
        <p:spPr/>
        <p:txBody>
          <a:bodyPr/>
          <a:lstStyle/>
          <a:p>
            <a:pPr marL="285750" indent="-285750" fontAlgn="base">
              <a:buFont typeface="Arial" panose="020B0604020202020204" pitchFamily="34" charset="0"/>
              <a:buChar char="•"/>
            </a:pPr>
            <a:r>
              <a:rPr lang="en-US" dirty="0" err="1">
                <a:solidFill>
                  <a:schemeClr val="tx1"/>
                </a:solidFill>
              </a:rPr>
              <a:t>Cesaroni</a:t>
            </a:r>
            <a:r>
              <a:rPr lang="en-US" dirty="0">
                <a:solidFill>
                  <a:schemeClr val="tx1"/>
                </a:solidFill>
              </a:rPr>
              <a:t> K510 Classic</a:t>
            </a:r>
          </a:p>
          <a:p>
            <a:pPr marL="285750" indent="-285750" fontAlgn="base">
              <a:buFont typeface="Arial" panose="020B0604020202020204" pitchFamily="34" charset="0"/>
              <a:buChar char="•"/>
            </a:pPr>
            <a:r>
              <a:rPr lang="en-US" dirty="0">
                <a:solidFill>
                  <a:schemeClr val="tx1"/>
                </a:solidFill>
              </a:rPr>
              <a:t>75mm diameter</a:t>
            </a:r>
          </a:p>
          <a:p>
            <a:pPr marL="285750" indent="-285750" fontAlgn="base">
              <a:buFont typeface="Arial" panose="020B0604020202020204" pitchFamily="34" charset="0"/>
              <a:buChar char="•"/>
            </a:pPr>
            <a:r>
              <a:rPr lang="en-US" dirty="0">
                <a:solidFill>
                  <a:schemeClr val="tx1"/>
                </a:solidFill>
              </a:rPr>
              <a:t>13.78 inches long</a:t>
            </a:r>
          </a:p>
          <a:p>
            <a:pPr marL="285750" indent="-285750" fontAlgn="base">
              <a:buFont typeface="Arial" panose="020B0604020202020204" pitchFamily="34" charset="0"/>
              <a:buChar char="•"/>
            </a:pPr>
            <a:r>
              <a:rPr lang="en-US" dirty="0">
                <a:solidFill>
                  <a:schemeClr val="tx1"/>
                </a:solidFill>
              </a:rPr>
              <a:t>Average thrust is 513.64 </a:t>
            </a:r>
            <a:r>
              <a:rPr lang="en-US" dirty="0" err="1">
                <a:solidFill>
                  <a:schemeClr val="tx1"/>
                </a:solidFill>
              </a:rPr>
              <a:t>Newtons</a:t>
            </a:r>
            <a:endParaRPr lang="en-US" dirty="0">
              <a:solidFill>
                <a:schemeClr val="tx1"/>
              </a:solidFill>
            </a:endParaRPr>
          </a:p>
          <a:p>
            <a:pPr marL="285750" indent="-285750" fontAlgn="base">
              <a:buFont typeface="Arial" panose="020B0604020202020204" pitchFamily="34" charset="0"/>
              <a:buChar char="•"/>
            </a:pPr>
            <a:r>
              <a:rPr lang="en-US" dirty="0">
                <a:solidFill>
                  <a:schemeClr val="tx1"/>
                </a:solidFill>
              </a:rPr>
              <a:t>Impulse of 2486.02 Newton-Seconds</a:t>
            </a:r>
          </a:p>
          <a:p>
            <a:pPr marL="285750" indent="-285750" fontAlgn="base">
              <a:buFont typeface="Arial" panose="020B0604020202020204" pitchFamily="34" charset="0"/>
              <a:buChar char="•"/>
            </a:pPr>
            <a:r>
              <a:rPr lang="en-US" dirty="0">
                <a:solidFill>
                  <a:schemeClr val="tx1"/>
                </a:solidFill>
              </a:rPr>
              <a:t>Will burn for 4.84 seconds</a:t>
            </a:r>
          </a:p>
          <a:p>
            <a:endParaRPr lang="en-US" dirty="0"/>
          </a:p>
        </p:txBody>
      </p:sp>
    </p:spTree>
    <p:extLst>
      <p:ext uri="{BB962C8B-B14F-4D97-AF65-F5344CB8AC3E}">
        <p14:creationId xmlns:p14="http://schemas.microsoft.com/office/powerpoint/2010/main" val="3770756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Parachutes</a:t>
            </a:r>
            <a:endParaRPr lang="en-US" dirty="0"/>
          </a:p>
        </p:txBody>
      </p:sp>
      <p:sp>
        <p:nvSpPr>
          <p:cNvPr id="3" name="Text Placeholder 2"/>
          <p:cNvSpPr>
            <a:spLocks noGrp="1"/>
          </p:cNvSpPr>
          <p:nvPr>
            <p:ph type="body" idx="1"/>
          </p:nvPr>
        </p:nvSpPr>
        <p:spPr/>
        <p:txBody>
          <a:bodyPr/>
          <a:lstStyle/>
          <a:p>
            <a:r>
              <a:rPr lang="en-US" sz="1400" dirty="0">
                <a:solidFill>
                  <a:schemeClr val="tx1"/>
                </a:solidFill>
              </a:rPr>
              <a:t>Main Parachute</a:t>
            </a:r>
            <a:endParaRPr lang="en-US" sz="1400" dirty="0">
              <a:solidFill>
                <a:schemeClr val="tx1"/>
              </a:solidFill>
            </a:endParaRPr>
          </a:p>
          <a:p>
            <a:pPr marL="285750" indent="-285750" fontAlgn="base">
              <a:buFont typeface="Arial" panose="020B0604020202020204" pitchFamily="34" charset="0"/>
              <a:buChar char="•"/>
            </a:pPr>
            <a:r>
              <a:rPr lang="en-US" sz="1400" dirty="0">
                <a:solidFill>
                  <a:schemeClr val="tx1"/>
                </a:solidFill>
              </a:rPr>
              <a:t>72 inch diameter</a:t>
            </a:r>
          </a:p>
          <a:p>
            <a:pPr marL="285750" indent="-285750" fontAlgn="base">
              <a:buFont typeface="Arial" panose="020B0604020202020204" pitchFamily="34" charset="0"/>
              <a:buChar char="•"/>
            </a:pPr>
            <a:r>
              <a:rPr lang="en-US" sz="1400" dirty="0">
                <a:solidFill>
                  <a:schemeClr val="tx1"/>
                </a:solidFill>
              </a:rPr>
              <a:t>Ejected at 600 feet</a:t>
            </a:r>
          </a:p>
          <a:p>
            <a:pPr marL="285750" indent="-285750" fontAlgn="base">
              <a:buFont typeface="Arial" panose="020B0604020202020204" pitchFamily="34" charset="0"/>
              <a:buChar char="•"/>
            </a:pPr>
            <a:r>
              <a:rPr lang="en-US" sz="1400" dirty="0">
                <a:solidFill>
                  <a:schemeClr val="tx1"/>
                </a:solidFill>
              </a:rPr>
              <a:t>Iris Ultra by </a:t>
            </a:r>
            <a:r>
              <a:rPr lang="en-US" sz="1400" dirty="0" err="1">
                <a:solidFill>
                  <a:schemeClr val="tx1"/>
                </a:solidFill>
              </a:rPr>
              <a:t>FruityChutes</a:t>
            </a:r>
            <a:endParaRPr lang="en-US" sz="1400" dirty="0">
              <a:solidFill>
                <a:schemeClr val="tx1"/>
              </a:solidFill>
            </a:endParaRPr>
          </a:p>
          <a:p>
            <a:r>
              <a:rPr lang="en-US" sz="1400" dirty="0">
                <a:solidFill>
                  <a:schemeClr val="tx1"/>
                </a:solidFill>
              </a:rPr>
              <a:t>Drogue Parachute</a:t>
            </a:r>
            <a:endParaRPr lang="en-US" sz="1400" dirty="0">
              <a:solidFill>
                <a:schemeClr val="tx1"/>
              </a:solidFill>
            </a:endParaRPr>
          </a:p>
          <a:p>
            <a:pPr marL="285750" indent="-285750" fontAlgn="base">
              <a:buFont typeface="Arial" panose="020B0604020202020204" pitchFamily="34" charset="0"/>
              <a:buChar char="•"/>
            </a:pPr>
            <a:r>
              <a:rPr lang="en-US" sz="1400" dirty="0">
                <a:solidFill>
                  <a:schemeClr val="tx1"/>
                </a:solidFill>
              </a:rPr>
              <a:t>30 inch diameter</a:t>
            </a:r>
          </a:p>
          <a:p>
            <a:pPr marL="285750" indent="-285750" fontAlgn="base">
              <a:buFont typeface="Arial" panose="020B0604020202020204" pitchFamily="34" charset="0"/>
              <a:buChar char="•"/>
            </a:pPr>
            <a:r>
              <a:rPr lang="en-US" sz="1400" dirty="0">
                <a:solidFill>
                  <a:schemeClr val="tx1"/>
                </a:solidFill>
              </a:rPr>
              <a:t>Ejected at apogee</a:t>
            </a:r>
          </a:p>
          <a:p>
            <a:pPr marL="285750" indent="-285750" fontAlgn="base">
              <a:buFont typeface="Arial" panose="020B0604020202020204" pitchFamily="34" charset="0"/>
              <a:buChar char="•"/>
            </a:pPr>
            <a:r>
              <a:rPr lang="en-US" sz="1400" dirty="0">
                <a:solidFill>
                  <a:schemeClr val="tx1"/>
                </a:solidFill>
              </a:rPr>
              <a:t>Elliptical by </a:t>
            </a:r>
            <a:r>
              <a:rPr lang="en-US" sz="1400" dirty="0" err="1">
                <a:solidFill>
                  <a:schemeClr val="tx1"/>
                </a:solidFill>
              </a:rPr>
              <a:t>FruityChutes</a:t>
            </a:r>
            <a:endParaRPr lang="en-US" sz="1400" dirty="0">
              <a:solidFill>
                <a:schemeClr val="tx1"/>
              </a:solidFill>
            </a:endParaRPr>
          </a:p>
          <a:p>
            <a:endParaRPr lang="en-US" sz="1600" dirty="0">
              <a:solidFill>
                <a:schemeClr val="tx1"/>
              </a:solidFill>
            </a:endParaRPr>
          </a:p>
        </p:txBody>
      </p:sp>
    </p:spTree>
    <p:extLst>
      <p:ext uri="{BB962C8B-B14F-4D97-AF65-F5344CB8AC3E}">
        <p14:creationId xmlns:p14="http://schemas.microsoft.com/office/powerpoint/2010/main" val="14164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Redundancy</a:t>
            </a:r>
            <a:endParaRPr lang="en-US" dirty="0"/>
          </a:p>
        </p:txBody>
      </p:sp>
      <p:sp>
        <p:nvSpPr>
          <p:cNvPr id="3" name="Text Placeholder 2"/>
          <p:cNvSpPr>
            <a:spLocks noGrp="1"/>
          </p:cNvSpPr>
          <p:nvPr>
            <p:ph type="body" idx="1"/>
          </p:nvPr>
        </p:nvSpPr>
        <p:spPr/>
        <p:txBody>
          <a:bodyPr/>
          <a:lstStyle/>
          <a:p>
            <a:pPr marL="285750" indent="-285750" fontAlgn="base">
              <a:buFont typeface="Arial" panose="020B0604020202020204" pitchFamily="34" charset="0"/>
              <a:buChar char="•"/>
            </a:pPr>
            <a:r>
              <a:rPr lang="en-US" dirty="0">
                <a:solidFill>
                  <a:schemeClr val="tx1"/>
                </a:solidFill>
              </a:rPr>
              <a:t>Two altimeters</a:t>
            </a:r>
          </a:p>
          <a:p>
            <a:pPr marL="285750" indent="-285750" fontAlgn="base">
              <a:buFont typeface="Arial" panose="020B0604020202020204" pitchFamily="34" charset="0"/>
              <a:buChar char="•"/>
            </a:pPr>
            <a:r>
              <a:rPr lang="en-US" dirty="0">
                <a:solidFill>
                  <a:schemeClr val="tx1"/>
                </a:solidFill>
              </a:rPr>
              <a:t>Two batteries</a:t>
            </a:r>
          </a:p>
          <a:p>
            <a:pPr marL="285750" indent="-285750" fontAlgn="base">
              <a:buFont typeface="Arial" panose="020B0604020202020204" pitchFamily="34" charset="0"/>
              <a:buChar char="•"/>
            </a:pPr>
            <a:r>
              <a:rPr lang="en-US" dirty="0">
                <a:solidFill>
                  <a:schemeClr val="tx1"/>
                </a:solidFill>
              </a:rPr>
              <a:t>Two sets of ejection charges</a:t>
            </a:r>
          </a:p>
          <a:p>
            <a:r>
              <a:rPr lang="en-US" dirty="0" smtClean="0">
                <a:solidFill>
                  <a:schemeClr val="tx1"/>
                </a:solidFill>
              </a:rPr>
              <a:t>	We </a:t>
            </a:r>
            <a:r>
              <a:rPr lang="en-US" dirty="0">
                <a:solidFill>
                  <a:schemeClr val="tx1"/>
                </a:solidFill>
              </a:rPr>
              <a:t>have two of everything within the recovery system in the event that something goes wrong with one, preventing damage to our rocket</a:t>
            </a:r>
            <a:r>
              <a:rPr lang="en-US" dirty="0"/>
              <a:t>.</a:t>
            </a:r>
            <a:endParaRPr lang="en-US" dirty="0"/>
          </a:p>
        </p:txBody>
      </p:sp>
    </p:spTree>
    <p:extLst>
      <p:ext uri="{BB962C8B-B14F-4D97-AF65-F5344CB8AC3E}">
        <p14:creationId xmlns:p14="http://schemas.microsoft.com/office/powerpoint/2010/main" val="1881728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Flight Simulations</a:t>
            </a:r>
            <a:endParaRPr lang="en-US" dirty="0"/>
          </a:p>
        </p:txBody>
      </p:sp>
      <p:pic>
        <p:nvPicPr>
          <p:cNvPr id="2050" name="Picture 2" descr="https://lh5.googleusercontent.com/rqs9Q2S0S6RjjSeLQNHAb35os7bGZJ8KQ2FUtLc9X_oT0Q8Q1wUCYP5Pp3fcU5ZPGkmiKRt8TrcfYT9DdsaqeR48hQ4xi5Is6Rqt12PIPX5R3gI8VbqCJ2wdOv_YREu6-I1TBiAAn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75" y="1843979"/>
            <a:ext cx="8582025" cy="192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09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Thrust Curve</a:t>
            </a:r>
            <a:r>
              <a:rPr lang="en-US" dirty="0"/>
              <a:t/>
            </a:r>
            <a:br>
              <a:rPr lang="en-US" dirty="0"/>
            </a:br>
            <a:r>
              <a:rPr lang="en-US" dirty="0"/>
              <a:t/>
            </a:r>
            <a:br>
              <a:rPr lang="en-US" dirty="0"/>
            </a:br>
            <a:endParaRPr lang="en-US" dirty="0"/>
          </a:p>
        </p:txBody>
      </p:sp>
      <p:pic>
        <p:nvPicPr>
          <p:cNvPr id="3074" name="Picture 2" descr="https://lh4.googleusercontent.com/oj7Sykdaoy9ckRhzFBBM7UlDHoA8pDDlGGqrl0YxIp6946vok-vQhwlrQ05elpO63VOaJT5-m5hiILbdAJpJCLeeocri2_sN6_HO9X1F1zMcE4ca-TGUT65y5PSwq3kxLL21RjOfi9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2" y="1114513"/>
            <a:ext cx="6619875" cy="382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743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Energy</a:t>
            </a:r>
            <a:r>
              <a:rPr lang="en-US" dirty="0"/>
              <a:t/>
            </a:r>
            <a:br>
              <a:rPr lang="en-US" dirty="0"/>
            </a:br>
            <a:r>
              <a:rPr lang="en-US" dirty="0"/>
              <a:t/>
            </a:r>
            <a:br>
              <a:rPr lang="en-US" dirty="0"/>
            </a:br>
            <a:endParaRPr lang="en-US" dirty="0"/>
          </a:p>
        </p:txBody>
      </p:sp>
      <p:pic>
        <p:nvPicPr>
          <p:cNvPr id="4098" name="Picture 2" descr="https://lh6.googleusercontent.com/EZtfnvjtalebdKhDd2BhMHDKeOa8V12T0KPIZF3HayXz3I5CNwIsxgw4dNnv4taWrKbzcqFpndmwvPewUtpWc1JTbQc-0Uv46oBsv9W7H36bi4fMfdtBr4thGfPRXG22TlEBNZsB7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32" y="2262687"/>
            <a:ext cx="8306136" cy="105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28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Drift</a:t>
            </a:r>
            <a:r>
              <a:rPr lang="en-US" dirty="0"/>
              <a:t/>
            </a:r>
            <a:br>
              <a:rPr lang="en-US" dirty="0"/>
            </a:br>
            <a:r>
              <a:rPr lang="en-US" dirty="0"/>
              <a:t/>
            </a:r>
            <a:br>
              <a:rPr lang="en-US" dirty="0"/>
            </a:br>
            <a:endParaRPr lang="en-US" dirty="0"/>
          </a:p>
        </p:txBody>
      </p:sp>
      <p:pic>
        <p:nvPicPr>
          <p:cNvPr id="5122" name="Picture 2" descr="pi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88" y="1516133"/>
            <a:ext cx="8062003" cy="257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54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a:t>
            </a:r>
            <a:endParaRPr lang="en-US" dirty="0"/>
          </a:p>
        </p:txBody>
      </p:sp>
      <p:sp>
        <p:nvSpPr>
          <p:cNvPr id="3" name="Text Placeholder 2"/>
          <p:cNvSpPr>
            <a:spLocks noGrp="1"/>
          </p:cNvSpPr>
          <p:nvPr>
            <p:ph type="body" idx="1"/>
          </p:nvPr>
        </p:nvSpPr>
        <p:spPr/>
        <p:txBody>
          <a:bodyPr/>
          <a:lstStyle/>
          <a:p>
            <a:pPr lvl="1"/>
            <a:r>
              <a:rPr lang="en-US" dirty="0" smtClean="0"/>
              <a:t>This year we are testing a colloids (</a:t>
            </a:r>
            <a:r>
              <a:rPr lang="en-US" dirty="0" err="1" smtClean="0"/>
              <a:t>oobleck</a:t>
            </a:r>
            <a:r>
              <a:rPr lang="en-US" dirty="0" smtClean="0"/>
              <a:t>) reaction to the G-forces acting on it during accent. </a:t>
            </a:r>
            <a:endParaRPr lang="en-US" dirty="0"/>
          </a:p>
          <a:p>
            <a:pPr lvl="1"/>
            <a:r>
              <a:rPr lang="en-US" dirty="0" err="1" smtClean="0"/>
              <a:t>Oobleck</a:t>
            </a:r>
            <a:r>
              <a:rPr lang="en-US" dirty="0" smtClean="0"/>
              <a:t> properties:</a:t>
            </a:r>
          </a:p>
          <a:p>
            <a:pPr marL="285750" lvl="1" indent="-285750">
              <a:buFont typeface="Arial" panose="020B0604020202020204" pitchFamily="34" charset="0"/>
              <a:buChar char="•"/>
            </a:pPr>
            <a:r>
              <a:rPr lang="en-US" dirty="0" smtClean="0"/>
              <a:t>Solidifies when pressure is acting on it</a:t>
            </a:r>
          </a:p>
          <a:p>
            <a:pPr marL="285750" lvl="1" indent="-285750">
              <a:buFont typeface="Arial" panose="020B0604020202020204" pitchFamily="34" charset="0"/>
              <a:buChar char="•"/>
            </a:pPr>
            <a:r>
              <a:rPr lang="en-US" dirty="0" smtClean="0"/>
              <a:t>Liquidities when no pressure is aliped to the matter </a:t>
            </a:r>
            <a:endParaRPr lang="en-US" dirty="0"/>
          </a:p>
        </p:txBody>
      </p:sp>
    </p:spTree>
    <p:extLst>
      <p:ext uri="{BB962C8B-B14F-4D97-AF65-F5344CB8AC3E}">
        <p14:creationId xmlns:p14="http://schemas.microsoft.com/office/powerpoint/2010/main" val="1802550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Design</a:t>
            </a:r>
            <a:endParaRPr lang="en-US" dirty="0"/>
          </a:p>
        </p:txBody>
      </p:sp>
      <p:sp>
        <p:nvSpPr>
          <p:cNvPr id="3" name="Text Placeholder 2"/>
          <p:cNvSpPr>
            <a:spLocks noGrp="1"/>
          </p:cNvSpPr>
          <p:nvPr>
            <p:ph type="body" idx="1"/>
          </p:nvPr>
        </p:nvSpPr>
        <p:spPr/>
        <p:txBody>
          <a:bodyPr/>
          <a:lstStyle/>
          <a:p>
            <a:r>
              <a:rPr lang="en-US" sz="1600" dirty="0">
                <a:solidFill>
                  <a:schemeClr val="tx1"/>
                </a:solidFill>
              </a:rPr>
              <a:t>The final configuration will include one altimeter, one DC 12 volt battery, two solenoid valves, if room two cameras, a NE555 timer and two test tubes. When the rocket comes off the launch pad, the altimeter will close staring the timer and opening the solenoid valve for how many seconds we adjust it to. The </a:t>
            </a:r>
            <a:r>
              <a:rPr lang="en-US" sz="1600" dirty="0" err="1">
                <a:solidFill>
                  <a:schemeClr val="tx1"/>
                </a:solidFill>
              </a:rPr>
              <a:t>oobleck</a:t>
            </a:r>
            <a:r>
              <a:rPr lang="en-US" sz="1600" dirty="0">
                <a:solidFill>
                  <a:schemeClr val="tx1"/>
                </a:solidFill>
              </a:rPr>
              <a:t> in the top test tube will either drain to the bottom or stay in the top tube. The solenoid valve will then close when the timer stops and the data will be collected when retrieved. If room cameras in the rocket will add to the data collected in this experiment by visually showing what happens to the colloid when G-forces are applied. Due to the lack of electrical engineering expertise we might also replace to the altimeter and time with a </a:t>
            </a:r>
            <a:r>
              <a:rPr lang="en-US" sz="1600" dirty="0" err="1">
                <a:solidFill>
                  <a:schemeClr val="tx1"/>
                </a:solidFill>
              </a:rPr>
              <a:t>thyrister</a:t>
            </a:r>
            <a:r>
              <a:rPr lang="en-US" sz="1600" dirty="0">
                <a:solidFill>
                  <a:schemeClr val="tx1"/>
                </a:solidFill>
              </a:rPr>
              <a:t> electrical switch which will eventually do the same thing. Tests will be done to choose the best option.   </a:t>
            </a:r>
          </a:p>
          <a:p>
            <a:endParaRPr lang="en-US" sz="1600" dirty="0">
              <a:solidFill>
                <a:schemeClr val="tx1"/>
              </a:solidFill>
            </a:endParaRPr>
          </a:p>
        </p:txBody>
      </p:sp>
    </p:spTree>
    <p:extLst>
      <p:ext uri="{BB962C8B-B14F-4D97-AF65-F5344CB8AC3E}">
        <p14:creationId xmlns:p14="http://schemas.microsoft.com/office/powerpoint/2010/main" val="3812698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21735"/>
            <a:ext cx="8520600" cy="572700"/>
          </a:xfrm>
        </p:spPr>
        <p:txBody>
          <a:bodyPr/>
          <a:lstStyle/>
          <a:p>
            <a:r>
              <a:rPr lang="en-US" dirty="0" smtClean="0"/>
              <a:t>Payload Housing </a:t>
            </a:r>
            <a:endParaRPr lang="en-US" dirty="0"/>
          </a:p>
        </p:txBody>
      </p:sp>
      <p:sp>
        <p:nvSpPr>
          <p:cNvPr id="3" name="Text Placeholder 2"/>
          <p:cNvSpPr>
            <a:spLocks noGrp="1"/>
          </p:cNvSpPr>
          <p:nvPr>
            <p:ph type="body" idx="1"/>
          </p:nvPr>
        </p:nvSpPr>
        <p:spPr>
          <a:xfrm>
            <a:off x="311700" y="967540"/>
            <a:ext cx="8520600" cy="3416400"/>
          </a:xfrm>
        </p:spPr>
        <p:txBody>
          <a:bodyPr/>
          <a:lstStyle/>
          <a:p>
            <a:r>
              <a:rPr lang="en-US" sz="1600" dirty="0">
                <a:solidFill>
                  <a:schemeClr val="tx1"/>
                </a:solidFill>
              </a:rPr>
              <a:t>The experiment will be housed in separate compartment, similar to the </a:t>
            </a:r>
            <a:r>
              <a:rPr lang="en-US" sz="1600" dirty="0" err="1">
                <a:solidFill>
                  <a:schemeClr val="tx1"/>
                </a:solidFill>
              </a:rPr>
              <a:t>ebay</a:t>
            </a:r>
            <a:r>
              <a:rPr lang="en-US" sz="1600" dirty="0">
                <a:solidFill>
                  <a:schemeClr val="tx1"/>
                </a:solidFill>
              </a:rPr>
              <a:t> housing, in the nose cone and extended out to the rockets </a:t>
            </a:r>
            <a:r>
              <a:rPr lang="en-US" sz="1600" dirty="0" smtClean="0">
                <a:solidFill>
                  <a:schemeClr val="tx1"/>
                </a:solidFill>
              </a:rPr>
              <a:t>body. </a:t>
            </a:r>
          </a:p>
          <a:p>
            <a:pPr marL="285750" indent="-285750">
              <a:buFont typeface="Arial" panose="020B0604020202020204" pitchFamily="34" charset="0"/>
              <a:buChar char="•"/>
            </a:pPr>
            <a:r>
              <a:rPr lang="en-US" sz="1600" dirty="0" smtClean="0">
                <a:solidFill>
                  <a:schemeClr val="tx1"/>
                </a:solidFill>
              </a:rPr>
              <a:t>14 </a:t>
            </a:r>
            <a:r>
              <a:rPr lang="en-US" sz="1600" dirty="0">
                <a:solidFill>
                  <a:schemeClr val="tx1"/>
                </a:solidFill>
              </a:rPr>
              <a:t>inches and will be glued to the nose </a:t>
            </a:r>
            <a:r>
              <a:rPr lang="en-US" sz="1600" dirty="0" smtClean="0">
                <a:solidFill>
                  <a:schemeClr val="tx1"/>
                </a:solidFill>
              </a:rPr>
              <a:t>cone</a:t>
            </a:r>
          </a:p>
          <a:p>
            <a:pPr marL="285750" indent="-285750">
              <a:buFont typeface="Arial" panose="020B0604020202020204" pitchFamily="34" charset="0"/>
              <a:buChar char="•"/>
            </a:pPr>
            <a:r>
              <a:rPr lang="en-US" sz="1600" dirty="0" smtClean="0">
                <a:solidFill>
                  <a:schemeClr val="tx1"/>
                </a:solidFill>
              </a:rPr>
              <a:t>Sheer </a:t>
            </a:r>
            <a:r>
              <a:rPr lang="en-US" sz="1600" dirty="0">
                <a:solidFill>
                  <a:schemeClr val="tx1"/>
                </a:solidFill>
              </a:rPr>
              <a:t>pins will be used to hold the experiment housing to the body tube and will break during </a:t>
            </a:r>
            <a:r>
              <a:rPr lang="en-US" sz="1600" dirty="0" smtClean="0">
                <a:solidFill>
                  <a:schemeClr val="tx1"/>
                </a:solidFill>
              </a:rPr>
              <a:t>ejection</a:t>
            </a:r>
          </a:p>
          <a:p>
            <a:pPr marL="285750" indent="-285750">
              <a:buFont typeface="Arial" panose="020B0604020202020204" pitchFamily="34" charset="0"/>
              <a:buChar char="•"/>
            </a:pPr>
            <a:r>
              <a:rPr lang="en-US" sz="1600" dirty="0">
                <a:solidFill>
                  <a:schemeClr val="tx1"/>
                </a:solidFill>
              </a:rPr>
              <a:t>M</a:t>
            </a:r>
            <a:r>
              <a:rPr lang="en-US" sz="1600" dirty="0" smtClean="0">
                <a:solidFill>
                  <a:schemeClr val="tx1"/>
                </a:solidFill>
              </a:rPr>
              <a:t>ounted </a:t>
            </a:r>
            <a:r>
              <a:rPr lang="en-US" sz="1600" dirty="0">
                <a:solidFill>
                  <a:schemeClr val="tx1"/>
                </a:solidFill>
              </a:rPr>
              <a:t>on one of the fiberglass </a:t>
            </a:r>
            <a:r>
              <a:rPr lang="en-US" sz="1600" dirty="0" smtClean="0">
                <a:solidFill>
                  <a:schemeClr val="tx1"/>
                </a:solidFill>
              </a:rPr>
              <a:t>caps </a:t>
            </a:r>
          </a:p>
          <a:p>
            <a:pPr marL="285750" indent="-285750">
              <a:buFont typeface="Arial" panose="020B0604020202020204" pitchFamily="34" charset="0"/>
              <a:buChar char="•"/>
            </a:pPr>
            <a:r>
              <a:rPr lang="en-US" sz="1600" dirty="0" smtClean="0">
                <a:solidFill>
                  <a:schemeClr val="tx1"/>
                </a:solidFill>
              </a:rPr>
              <a:t>This </a:t>
            </a:r>
            <a:r>
              <a:rPr lang="en-US" sz="1600" dirty="0">
                <a:solidFill>
                  <a:schemeClr val="tx1"/>
                </a:solidFill>
              </a:rPr>
              <a:t>cap will have a U-bolt screwed on the outside of the </a:t>
            </a:r>
            <a:r>
              <a:rPr lang="en-US" sz="1600" dirty="0" smtClean="0">
                <a:solidFill>
                  <a:schemeClr val="tx1"/>
                </a:solidFill>
              </a:rPr>
              <a:t>cap, connected </a:t>
            </a:r>
            <a:r>
              <a:rPr lang="en-US" sz="1600" dirty="0">
                <a:solidFill>
                  <a:schemeClr val="tx1"/>
                </a:solidFill>
              </a:rPr>
              <a:t>with a quick link to the main </a:t>
            </a:r>
            <a:r>
              <a:rPr lang="en-US" sz="1600" dirty="0" smtClean="0">
                <a:solidFill>
                  <a:schemeClr val="tx1"/>
                </a:solidFill>
              </a:rPr>
              <a:t>parachute</a:t>
            </a:r>
          </a:p>
          <a:p>
            <a:pPr marL="285750" indent="-285750">
              <a:buFont typeface="Arial" panose="020B0604020202020204" pitchFamily="34" charset="0"/>
              <a:buChar char="•"/>
            </a:pPr>
            <a:r>
              <a:rPr lang="en-US" sz="1600" dirty="0" smtClean="0">
                <a:solidFill>
                  <a:schemeClr val="tx1"/>
                </a:solidFill>
              </a:rPr>
              <a:t> </a:t>
            </a:r>
            <a:r>
              <a:rPr lang="en-US" sz="1600" dirty="0">
                <a:solidFill>
                  <a:schemeClr val="tx1"/>
                </a:solidFill>
              </a:rPr>
              <a:t>A wooden piece (the sled) will be secured perpendicular to the </a:t>
            </a:r>
            <a:r>
              <a:rPr lang="en-US" sz="1600" dirty="0" smtClean="0">
                <a:solidFill>
                  <a:schemeClr val="tx1"/>
                </a:solidFill>
              </a:rPr>
              <a:t>inner part of the disk/cap allowing </a:t>
            </a:r>
            <a:r>
              <a:rPr lang="en-US" sz="1600" dirty="0">
                <a:solidFill>
                  <a:schemeClr val="tx1"/>
                </a:solidFill>
              </a:rPr>
              <a:t>the solenoid valves to be removable</a:t>
            </a:r>
            <a:endParaRPr lang="en-US" sz="1600" dirty="0">
              <a:solidFill>
                <a:schemeClr val="tx1"/>
              </a:solidFill>
            </a:endParaRPr>
          </a:p>
        </p:txBody>
      </p:sp>
    </p:spTree>
    <p:extLst>
      <p:ext uri="{BB962C8B-B14F-4D97-AF65-F5344CB8AC3E}">
        <p14:creationId xmlns:p14="http://schemas.microsoft.com/office/powerpoint/2010/main" val="329188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since Proposal </a:t>
            </a:r>
            <a:endParaRPr lang="en-US" dirty="0"/>
          </a:p>
        </p:txBody>
      </p:sp>
      <p:sp>
        <p:nvSpPr>
          <p:cNvPr id="3" name="Text Placeholder 2"/>
          <p:cNvSpPr>
            <a:spLocks noGrp="1"/>
          </p:cNvSpPr>
          <p:nvPr>
            <p:ph type="body" idx="1"/>
          </p:nvPr>
        </p:nvSpPr>
        <p:spPr/>
        <p:txBody>
          <a:bodyPr/>
          <a:lstStyle/>
          <a:p>
            <a:r>
              <a:rPr lang="en-US" dirty="0">
                <a:solidFill>
                  <a:schemeClr val="tx1"/>
                </a:solidFill>
              </a:rPr>
              <a:t>There have not been many changes since the proposal, the team has not had the chance to start the construction side of the project. For now, the plan remains the same. The measurements, scientific experiment, and schedule will remain the same until further notice. The only remote change made was to slightly increase the budget, to act as a safety blanket in case anything would go terribly wrong. Anything else will remain the same, the safety precautions taken and the original plan will remain unchanged.  </a:t>
            </a:r>
          </a:p>
          <a:p>
            <a:r>
              <a:rPr lang="en-US" b="1" dirty="0"/>
              <a:t> </a:t>
            </a:r>
            <a:endParaRPr lang="en-US" dirty="0"/>
          </a:p>
          <a:p>
            <a:endParaRPr lang="en-US" dirty="0"/>
          </a:p>
        </p:txBody>
      </p:sp>
    </p:spTree>
    <p:extLst>
      <p:ext uri="{BB962C8B-B14F-4D97-AF65-F5344CB8AC3E}">
        <p14:creationId xmlns:p14="http://schemas.microsoft.com/office/powerpoint/2010/main" val="2919312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a:t>
            </a:r>
            <a:r>
              <a:rPr lang="en-US" dirty="0"/>
              <a:t>D</a:t>
            </a:r>
            <a:r>
              <a:rPr lang="en-US" dirty="0" smtClean="0"/>
              <a:t>rawlings</a:t>
            </a:r>
            <a:endParaRPr lang="en-US" dirty="0"/>
          </a:p>
        </p:txBody>
      </p:sp>
      <p:pic>
        <p:nvPicPr>
          <p:cNvPr id="5" name="Picture 4" descr="C:\Users\Sarah\Downloads\SLI 1.jpg"/>
          <p:cNvPicPr/>
          <p:nvPr/>
        </p:nvPicPr>
        <p:blipFill rotWithShape="1">
          <a:blip r:embed="rId2" cstate="print">
            <a:extLst>
              <a:ext uri="{28A0092B-C50C-407E-A947-70E740481C1C}">
                <a14:useLocalDpi xmlns:a14="http://schemas.microsoft.com/office/drawing/2010/main" val="0"/>
              </a:ext>
            </a:extLst>
          </a:blip>
          <a:srcRect l="13499" t="10541" r="12000" b="7133"/>
          <a:stretch/>
        </p:blipFill>
        <p:spPr bwMode="auto">
          <a:xfrm rot="10800000">
            <a:off x="389292" y="1223211"/>
            <a:ext cx="3186113" cy="3559506"/>
          </a:xfrm>
          <a:prstGeom prst="rect">
            <a:avLst/>
          </a:prstGeom>
          <a:noFill/>
          <a:ln>
            <a:noFill/>
          </a:ln>
          <a:extLst>
            <a:ext uri="{53640926-AAD7-44D8-BBD7-CCE9431645EC}">
              <a14:shadowObscured xmlns:a14="http://schemas.microsoft.com/office/drawing/2010/main"/>
            </a:ext>
          </a:extLst>
        </p:spPr>
      </p:pic>
      <p:sp>
        <p:nvSpPr>
          <p:cNvPr id="6" name="Text Box 2"/>
          <p:cNvSpPr txBox="1">
            <a:spLocks noChangeArrowheads="1"/>
          </p:cNvSpPr>
          <p:nvPr/>
        </p:nvSpPr>
        <p:spPr bwMode="auto">
          <a:xfrm>
            <a:off x="1210156" y="3922210"/>
            <a:ext cx="1381125" cy="2374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1100" dirty="0">
                <a:solidFill>
                  <a:srgbClr val="000000"/>
                </a:solidFill>
                <a:effectLst/>
                <a:latin typeface="Arial" panose="020B0604020202020204" pitchFamily="34" charset="0"/>
                <a:ea typeface="Arial" panose="020B0604020202020204" pitchFamily="34" charset="0"/>
              </a:rPr>
              <a:t>Inside the Payload</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297408" y="134384"/>
            <a:ext cx="3993837" cy="4817759"/>
          </a:xfrm>
          <a:prstGeom prst="rect">
            <a:avLst/>
          </a:prstGeom>
        </p:spPr>
      </p:pic>
    </p:spTree>
    <p:extLst>
      <p:ext uri="{BB962C8B-B14F-4D97-AF65-F5344CB8AC3E}">
        <p14:creationId xmlns:p14="http://schemas.microsoft.com/office/powerpoint/2010/main" val="4205050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arah\Downloads\SLI 2.jpg"/>
          <p:cNvPicPr/>
          <p:nvPr/>
        </p:nvPicPr>
        <p:blipFill rotWithShape="1">
          <a:blip r:embed="rId2" cstate="print">
            <a:extLst>
              <a:ext uri="{28A0092B-C50C-407E-A947-70E740481C1C}">
                <a14:useLocalDpi xmlns:a14="http://schemas.microsoft.com/office/drawing/2010/main" val="0"/>
              </a:ext>
            </a:extLst>
          </a:blip>
          <a:srcRect b="49034"/>
          <a:stretch/>
        </p:blipFill>
        <p:spPr bwMode="auto">
          <a:xfrm rot="5400000">
            <a:off x="2255301" y="899113"/>
            <a:ext cx="4555200" cy="34070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2106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Electronics System </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13847" t="9781" r="4342" b="20128"/>
          <a:stretch/>
        </p:blipFill>
        <p:spPr bwMode="auto">
          <a:xfrm rot="5400000">
            <a:off x="5341070" y="1227876"/>
            <a:ext cx="3018155" cy="3964305"/>
          </a:xfrm>
          <a:prstGeom prst="rect">
            <a:avLst/>
          </a:prstGeom>
          <a:ln>
            <a:noFill/>
          </a:ln>
          <a:extLst>
            <a:ext uri="{53640926-AAD7-44D8-BBD7-CCE9431645EC}">
              <a14:shadowObscured xmlns:a14="http://schemas.microsoft.com/office/drawing/2010/main"/>
            </a:ext>
          </a:extLst>
        </p:spPr>
      </p:pic>
      <p:sp>
        <p:nvSpPr>
          <p:cNvPr id="5" name="Text Box 2"/>
          <p:cNvSpPr txBox="1">
            <a:spLocks noChangeArrowheads="1"/>
          </p:cNvSpPr>
          <p:nvPr/>
        </p:nvSpPr>
        <p:spPr bwMode="auto">
          <a:xfrm>
            <a:off x="5274185" y="1263014"/>
            <a:ext cx="1945005" cy="2851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rPr>
              <a:t>Alternate Electronic system</a:t>
            </a:r>
          </a:p>
        </p:txBody>
      </p:sp>
      <p:pic>
        <p:nvPicPr>
          <p:cNvPr id="6" name="Picture 5"/>
          <p:cNvPicPr/>
          <p:nvPr/>
        </p:nvPicPr>
        <p:blipFill rotWithShape="1">
          <a:blip r:embed="rId3">
            <a:extLst>
              <a:ext uri="{28A0092B-C50C-407E-A947-70E740481C1C}">
                <a14:useLocalDpi xmlns:a14="http://schemas.microsoft.com/office/drawing/2010/main" val="0"/>
              </a:ext>
            </a:extLst>
          </a:blip>
          <a:srcRect l="23870" t="-205" r="11338" b="7993"/>
          <a:stretch/>
        </p:blipFill>
        <p:spPr bwMode="auto">
          <a:xfrm rot="5400000">
            <a:off x="1178717" y="786937"/>
            <a:ext cx="2471420" cy="4514850"/>
          </a:xfrm>
          <a:prstGeom prst="rect">
            <a:avLst/>
          </a:prstGeom>
          <a:ln>
            <a:noFill/>
          </a:ln>
          <a:extLst>
            <a:ext uri="{53640926-AAD7-44D8-BBD7-CCE9431645EC}">
              <a14:shadowObscured xmlns:a14="http://schemas.microsoft.com/office/drawing/2010/main"/>
            </a:ext>
          </a:extLst>
        </p:spPr>
      </p:pic>
      <p:sp>
        <p:nvSpPr>
          <p:cNvPr id="7" name="Text Box 2"/>
          <p:cNvSpPr txBox="1">
            <a:spLocks noChangeArrowheads="1"/>
          </p:cNvSpPr>
          <p:nvPr/>
        </p:nvSpPr>
        <p:spPr bwMode="auto">
          <a:xfrm>
            <a:off x="1685129" y="2559149"/>
            <a:ext cx="1458595" cy="2717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1100">
                <a:solidFill>
                  <a:srgbClr val="000000"/>
                </a:solidFill>
                <a:effectLst/>
                <a:latin typeface="Arial" panose="020B0604020202020204" pitchFamily="34" charset="0"/>
                <a:ea typeface="Arial" panose="020B0604020202020204" pitchFamily="34" charset="0"/>
              </a:rPr>
              <a:t>Electronics System </a:t>
            </a:r>
          </a:p>
        </p:txBody>
      </p:sp>
    </p:spTree>
    <p:extLst>
      <p:ext uri="{BB962C8B-B14F-4D97-AF65-F5344CB8AC3E}">
        <p14:creationId xmlns:p14="http://schemas.microsoft.com/office/powerpoint/2010/main" val="689378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32" y="169094"/>
            <a:ext cx="8520600" cy="572700"/>
          </a:xfrm>
        </p:spPr>
        <p:txBody>
          <a:bodyPr/>
          <a:lstStyle/>
          <a:p>
            <a:r>
              <a:rPr lang="en-US" dirty="0" smtClean="0"/>
              <a:t>Challenges and solutions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26867679"/>
              </p:ext>
            </p:extLst>
          </p:nvPr>
        </p:nvGraphicFramePr>
        <p:xfrm>
          <a:off x="1405254" y="893853"/>
          <a:ext cx="6290090" cy="492706"/>
        </p:xfrm>
        <a:graphic>
          <a:graphicData uri="http://schemas.openxmlformats.org/drawingml/2006/table">
            <a:tbl>
              <a:tblPr firstRow="1" firstCol="1" bandRow="1">
                <a:tableStyleId>{5C22544A-7EE6-4342-B048-85BDC9FD1C3A}</a:tableStyleId>
              </a:tblPr>
              <a:tblGrid>
                <a:gridCol w="2284840"/>
                <a:gridCol w="4005250"/>
              </a:tblGrid>
              <a:tr h="492706">
                <a:tc>
                  <a:txBody>
                    <a:bodyPr/>
                    <a:lstStyle/>
                    <a:p>
                      <a:pPr marL="0" marR="0" algn="ctr">
                        <a:spcBef>
                          <a:spcPts val="0"/>
                        </a:spcBef>
                        <a:spcAft>
                          <a:spcPts val="0"/>
                        </a:spcAft>
                      </a:pPr>
                      <a:r>
                        <a:rPr lang="en-US" sz="1200" dirty="0">
                          <a:effectLst/>
                        </a:rPr>
                        <a:t> </a:t>
                      </a:r>
                      <a:endParaRPr lang="en-US" sz="1100" dirty="0">
                        <a:effectLst/>
                      </a:endParaRPr>
                    </a:p>
                    <a:p>
                      <a:pPr marL="0" marR="0" algn="ctr">
                        <a:spcBef>
                          <a:spcPts val="0"/>
                        </a:spcBef>
                        <a:spcAft>
                          <a:spcPts val="0"/>
                        </a:spcAft>
                      </a:pPr>
                      <a:r>
                        <a:rPr lang="en-US" sz="1200" dirty="0">
                          <a:effectLst/>
                        </a:rPr>
                        <a:t>Challenge</a:t>
                      </a:r>
                      <a:endPar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 </a:t>
                      </a:r>
                      <a:endParaRPr lang="en-US" sz="1100" dirty="0">
                        <a:effectLst/>
                      </a:endParaRPr>
                    </a:p>
                    <a:p>
                      <a:pPr marL="0" marR="0" algn="ctr">
                        <a:spcBef>
                          <a:spcPts val="0"/>
                        </a:spcBef>
                        <a:spcAft>
                          <a:spcPts val="0"/>
                        </a:spcAft>
                      </a:pPr>
                      <a:r>
                        <a:rPr lang="en-US" sz="1200" dirty="0">
                          <a:effectLst/>
                        </a:rPr>
                        <a:t>Solution</a:t>
                      </a:r>
                      <a:endParaRPr lang="en-US"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65233548"/>
              </p:ext>
            </p:extLst>
          </p:nvPr>
        </p:nvGraphicFramePr>
        <p:xfrm>
          <a:off x="1405254" y="1538618"/>
          <a:ext cx="6290090" cy="3464897"/>
        </p:xfrm>
        <a:graphic>
          <a:graphicData uri="http://schemas.openxmlformats.org/drawingml/2006/table">
            <a:tbl>
              <a:tblPr firstRow="1" firstCol="1" bandRow="1">
                <a:tableStyleId>{5C22544A-7EE6-4342-B048-85BDC9FD1C3A}</a:tableStyleId>
              </a:tblPr>
              <a:tblGrid>
                <a:gridCol w="2263097"/>
                <a:gridCol w="4026993"/>
              </a:tblGrid>
              <a:tr h="526927">
                <a:tc>
                  <a:txBody>
                    <a:bodyPr/>
                    <a:lstStyle/>
                    <a:p>
                      <a:pPr marL="0" marR="0">
                        <a:spcBef>
                          <a:spcPts val="0"/>
                        </a:spcBef>
                        <a:spcAft>
                          <a:spcPts val="0"/>
                        </a:spcAft>
                      </a:pPr>
                      <a:r>
                        <a:rPr lang="en-US" sz="700" dirty="0">
                          <a:effectLst/>
                        </a:rPr>
                        <a:t>Keeping the </a:t>
                      </a:r>
                      <a:r>
                        <a:rPr lang="en-US" sz="700" dirty="0" err="1">
                          <a:effectLst/>
                        </a:rPr>
                        <a:t>oobleck</a:t>
                      </a:r>
                      <a:r>
                        <a:rPr lang="en-US" sz="700" dirty="0">
                          <a:effectLst/>
                        </a:rPr>
                        <a:t> mixed.</a:t>
                      </a:r>
                      <a:endParaRPr lang="en-US" sz="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1460" marR="41460" marT="0" marB="0"/>
                </a:tc>
                <a:tc>
                  <a:txBody>
                    <a:bodyPr/>
                    <a:lstStyle/>
                    <a:p>
                      <a:pPr marL="0" marR="0">
                        <a:spcBef>
                          <a:spcPts val="0"/>
                        </a:spcBef>
                        <a:spcAft>
                          <a:spcPts val="0"/>
                        </a:spcAft>
                      </a:pPr>
                      <a:r>
                        <a:rPr lang="en-US" sz="700">
                          <a:effectLst/>
                        </a:rPr>
                        <a:t>Mix the two parts cornstarch and one part water to make the the colloid within an hour or less before the rocket is taken out to the payload. This will keep the colloid mixture from separating and losing its properties. </a:t>
                      </a:r>
                      <a:endParaRPr lang="en-US" sz="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1460" marR="41460" marT="0" marB="0"/>
                </a:tc>
              </a:tr>
              <a:tr h="546091">
                <a:tc>
                  <a:txBody>
                    <a:bodyPr/>
                    <a:lstStyle/>
                    <a:p>
                      <a:pPr marL="0" marR="0">
                        <a:spcBef>
                          <a:spcPts val="0"/>
                        </a:spcBef>
                        <a:spcAft>
                          <a:spcPts val="0"/>
                        </a:spcAft>
                      </a:pPr>
                      <a:r>
                        <a:rPr lang="en-US" sz="700">
                          <a:effectLst/>
                        </a:rPr>
                        <a:t>The motor selection will determine the length of the of time the rocket accelerates effecting the time of our experiment </a:t>
                      </a:r>
                      <a:endParaRPr lang="en-US" sz="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1460" marR="41460" marT="0" marB="0"/>
                </a:tc>
                <a:tc>
                  <a:txBody>
                    <a:bodyPr/>
                    <a:lstStyle/>
                    <a:p>
                      <a:pPr marL="0" marR="0">
                        <a:spcBef>
                          <a:spcPts val="0"/>
                        </a:spcBef>
                        <a:spcAft>
                          <a:spcPts val="0"/>
                        </a:spcAft>
                      </a:pPr>
                      <a:r>
                        <a:rPr lang="en-US" sz="700">
                          <a:effectLst/>
                        </a:rPr>
                        <a:t>We can use RockSims to get an estimation on the time of our rockets acceleration, so we can then set the timer for our experiment.  </a:t>
                      </a:r>
                      <a:endParaRPr lang="en-US" sz="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1460" marR="41460" marT="0" marB="0"/>
                </a:tc>
              </a:tr>
              <a:tr h="982965">
                <a:tc>
                  <a:txBody>
                    <a:bodyPr/>
                    <a:lstStyle/>
                    <a:p>
                      <a:pPr marL="0" marR="0">
                        <a:spcBef>
                          <a:spcPts val="0"/>
                        </a:spcBef>
                        <a:spcAft>
                          <a:spcPts val="0"/>
                        </a:spcAft>
                      </a:pPr>
                      <a:r>
                        <a:rPr lang="en-US" sz="700">
                          <a:effectLst/>
                        </a:rPr>
                        <a:t>Determine the optimum dimeter of our test tubes.</a:t>
                      </a:r>
                      <a:endParaRPr lang="en-US" sz="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1460" marR="41460" marT="0" marB="0"/>
                </a:tc>
                <a:tc>
                  <a:txBody>
                    <a:bodyPr/>
                    <a:lstStyle/>
                    <a:p>
                      <a:pPr marL="0" marR="0">
                        <a:spcBef>
                          <a:spcPts val="0"/>
                        </a:spcBef>
                        <a:spcAft>
                          <a:spcPts val="0"/>
                        </a:spcAft>
                      </a:pPr>
                      <a:r>
                        <a:rPr lang="en-US" sz="700">
                          <a:effectLst/>
                        </a:rPr>
                        <a:t>If the test tubes are too big and the colloid might solidify under the G-forces, causing the colloid to drop to the bottom test tube. If the test tube is too small then the colloid might stay in a solidified state casing not change during the rockets accent. We can solve this by trial and err or by placing a small ring in the top test tube so when the solenoid valve opens the colloid either turns into a liquid and flows through the hole, or the colloid stays in the top tube do to a solid state of matter. </a:t>
                      </a:r>
                      <a:endParaRPr lang="en-US" sz="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1460" marR="41460" marT="0" marB="0"/>
                </a:tc>
              </a:tr>
              <a:tr h="655309">
                <a:tc>
                  <a:txBody>
                    <a:bodyPr/>
                    <a:lstStyle/>
                    <a:p>
                      <a:pPr marL="0" marR="0">
                        <a:spcBef>
                          <a:spcPts val="0"/>
                        </a:spcBef>
                        <a:spcAft>
                          <a:spcPts val="0"/>
                        </a:spcAft>
                      </a:pPr>
                      <a:r>
                        <a:rPr lang="en-US" sz="700">
                          <a:effectLst/>
                        </a:rPr>
                        <a:t>Getting all electronics to work together at the same time.</a:t>
                      </a:r>
                      <a:endParaRPr lang="en-US" sz="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1460" marR="41460" marT="0" marB="0"/>
                </a:tc>
                <a:tc>
                  <a:txBody>
                    <a:bodyPr/>
                    <a:lstStyle/>
                    <a:p>
                      <a:pPr marL="0" marR="0">
                        <a:spcBef>
                          <a:spcPts val="0"/>
                        </a:spcBef>
                        <a:spcAft>
                          <a:spcPts val="0"/>
                        </a:spcAft>
                      </a:pPr>
                      <a:r>
                        <a:rPr lang="en-US" sz="700">
                          <a:effectLst/>
                        </a:rPr>
                        <a:t>In order to insure that all electronics work together at the same time the electronics will be test prior to flight. We also have two of each electronics (solenoid valve and camera) in the nose cone, if in the event that one of the electronics fails to work we have a back up to collect the data. </a:t>
                      </a:r>
                      <a:endParaRPr lang="en-US" sz="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1460" marR="41460" marT="0" marB="0"/>
                </a:tc>
              </a:tr>
              <a:tr h="753605">
                <a:tc>
                  <a:txBody>
                    <a:bodyPr/>
                    <a:lstStyle/>
                    <a:p>
                      <a:pPr marL="0" marR="0">
                        <a:lnSpc>
                          <a:spcPct val="115000"/>
                        </a:lnSpc>
                        <a:spcBef>
                          <a:spcPts val="0"/>
                        </a:spcBef>
                        <a:spcAft>
                          <a:spcPts val="0"/>
                        </a:spcAft>
                      </a:pPr>
                      <a:r>
                        <a:rPr lang="en-US" sz="700">
                          <a:effectLst/>
                        </a:rPr>
                        <a:t>Creating a rocket that won’t go over 5280 feet.</a:t>
                      </a:r>
                      <a:endParaRPr lang="en-US" sz="7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1460" marR="41460" marT="0" marB="0"/>
                </a:tc>
                <a:tc>
                  <a:txBody>
                    <a:bodyPr/>
                    <a:lstStyle/>
                    <a:p>
                      <a:pPr marL="0" marR="0">
                        <a:lnSpc>
                          <a:spcPct val="115000"/>
                        </a:lnSpc>
                        <a:spcBef>
                          <a:spcPts val="0"/>
                        </a:spcBef>
                        <a:spcAft>
                          <a:spcPts val="0"/>
                        </a:spcAft>
                      </a:pPr>
                      <a:r>
                        <a:rPr lang="en-US" sz="700" dirty="0">
                          <a:effectLst/>
                        </a:rPr>
                        <a:t>Design the rocket to fly one mile high or slightly over under perfect conditions. This is accounted for the highly probable that the rocket will weigh 25 percent more than calculated values. Therefore in experimental launches you will have consider all factors like air resistance (that will cause drag) and modify as needed.</a:t>
                      </a:r>
                      <a:endParaRPr lang="en-US" sz="7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41460" marR="41460" marT="0" marB="0"/>
                </a:tc>
              </a:tr>
            </a:tbl>
          </a:graphicData>
        </a:graphic>
      </p:graphicFrame>
      <p:sp>
        <p:nvSpPr>
          <p:cNvPr id="6" name="Rectangle 1"/>
          <p:cNvSpPr>
            <a:spLocks noGrp="1" noChangeArrowheads="1"/>
          </p:cNvSpPr>
          <p:nvPr>
            <p:ph type="body" idx="1"/>
          </p:nvPr>
        </p:nvSpPr>
        <p:spPr bwMode="auto">
          <a:xfrm>
            <a:off x="1217126" y="3056537"/>
            <a:ext cx="76151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smtClean="0">
                <a:ln>
                  <a:noFill/>
                </a:ln>
                <a:solidFill>
                  <a:srgbClr val="000000"/>
                </a:solidFill>
                <a:effectLst/>
                <a:latin typeface="Arial" panose="020B0604020202020204" pitchFamily="34" charset="0"/>
                <a:ea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5230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Plan</a:t>
            </a:r>
            <a:endParaRPr lang="en-US" dirty="0"/>
          </a:p>
        </p:txBody>
      </p:sp>
      <p:sp>
        <p:nvSpPr>
          <p:cNvPr id="3" name="Text Placeholder 2"/>
          <p:cNvSpPr>
            <a:spLocks noGrp="1"/>
          </p:cNvSpPr>
          <p:nvPr>
            <p:ph type="body" idx="1"/>
          </p:nvPr>
        </p:nvSpPr>
        <p:spPr/>
        <p:txBody>
          <a:bodyPr/>
          <a:lstStyle/>
          <a:p>
            <a:pPr marL="285750" indent="-285750" fontAlgn="base">
              <a:buFont typeface="Arial" panose="020B0604020202020204" pitchFamily="34" charset="0"/>
              <a:buChar char="•"/>
            </a:pPr>
            <a:r>
              <a:rPr lang="en-US" dirty="0">
                <a:solidFill>
                  <a:schemeClr val="tx1"/>
                </a:solidFill>
              </a:rPr>
              <a:t>Keep track of the money we spend and receive</a:t>
            </a:r>
          </a:p>
          <a:p>
            <a:pPr marL="285750" indent="-285750" fontAlgn="base">
              <a:buFont typeface="Arial" panose="020B0604020202020204" pitchFamily="34" charset="0"/>
              <a:buChar char="•"/>
            </a:pPr>
            <a:r>
              <a:rPr lang="en-US" dirty="0">
                <a:solidFill>
                  <a:schemeClr val="tx1"/>
                </a:solidFill>
              </a:rPr>
              <a:t>Do fundraisers, and add more if need be </a:t>
            </a:r>
          </a:p>
          <a:p>
            <a:pPr marL="285750" indent="-285750" fontAlgn="base">
              <a:buFont typeface="Arial" panose="020B0604020202020204" pitchFamily="34" charset="0"/>
              <a:buChar char="•"/>
            </a:pPr>
            <a:r>
              <a:rPr lang="en-US" dirty="0">
                <a:solidFill>
                  <a:schemeClr val="tx1"/>
                </a:solidFill>
              </a:rPr>
              <a:t>Making sure we do not spend more than we are raising</a:t>
            </a:r>
          </a:p>
          <a:p>
            <a:pPr marL="285750" indent="-285750" fontAlgn="base">
              <a:buFont typeface="Arial" panose="020B0604020202020204" pitchFamily="34" charset="0"/>
              <a:buChar char="•"/>
            </a:pPr>
            <a:r>
              <a:rPr lang="en-US" dirty="0">
                <a:solidFill>
                  <a:schemeClr val="tx1"/>
                </a:solidFill>
              </a:rPr>
              <a:t>Keeping track of things that were bought </a:t>
            </a:r>
          </a:p>
          <a:p>
            <a:pPr marL="285750" indent="-28575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890369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81" y="301187"/>
            <a:ext cx="8520600" cy="572700"/>
          </a:xfrm>
        </p:spPr>
        <p:txBody>
          <a:bodyPr/>
          <a:lstStyle/>
          <a:p>
            <a:r>
              <a:rPr lang="en-US" dirty="0"/>
              <a:t>Budget Plan (cont.)</a:t>
            </a:r>
            <a:r>
              <a:rPr lang="en-US" dirty="0"/>
              <a:t/>
            </a:r>
            <a:br>
              <a:rPr lang="en-US" dirty="0"/>
            </a:br>
            <a:r>
              <a:rPr lang="en-US" dirty="0"/>
              <a:t/>
            </a:r>
            <a:br>
              <a:rPr lang="en-US" dirty="0"/>
            </a:br>
            <a:endParaRPr lang="en-US" dirty="0"/>
          </a:p>
        </p:txBody>
      </p:sp>
      <p:pic>
        <p:nvPicPr>
          <p:cNvPr id="6146" name="Picture 2" descr="https://lh3.googleusercontent.com/XzobAah1FkKGSPIndquz8T6zhGFV_6UUA6bS2TM73ZWkPC1zN5rmU6JGMLIaRSt7xx-yvFHEPe-EV6xIB7qrKNlLT0AIngpDHlD65SKyI0O0DWHrHSWnM3J58RIKbC_IC32fmQJ6V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81" y="1036830"/>
            <a:ext cx="3849334" cy="39281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5.googleusercontent.com/bDlawac-gUNU1eDEoXq8DgeqIN4gQnMja49-L4n9V4BUVhdMf_GwyDwgQCK9zql-im-L80pc7fNxpRJmBIMz6DW6ktcuQitoRM_ZHxxs-wZzFMQTLD0k782ZpzWNmkYzh8POcqTuq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012" y="301187"/>
            <a:ext cx="4413689" cy="466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407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Plan</a:t>
            </a:r>
            <a:endParaRPr lang="en-US" dirty="0"/>
          </a:p>
        </p:txBody>
      </p:sp>
      <p:pic>
        <p:nvPicPr>
          <p:cNvPr id="7170" name="Picture 2" descr="https://lh4.googleusercontent.com/EfgSmcrliYg4nWuXidaGjY6NuaHlPu3qEDZUhJ-mhXAmUatSBWbWuwjeIMAIgGyQ1KZbz3L4lVi7fkM5TvrBmFJvH9Wg28RenzQ7kEnnPh2lh-Rfe3eZoUxQVpYljKvEqrQ00mztR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579" y="164024"/>
            <a:ext cx="3968355" cy="41930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lh5.googleusercontent.com/N2pdvDnq1259HWdPVSTq42L4XomzcZrkFi2tmQJZ20LUPa9uIQkqxjENM4iHSpwV0LoF4-64JfiUjgArn4xTymcmR3hInAbAQqSh0KI1JNz4s7a6eed6rw1kJSbpWbM4j1gHiwdUg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79" y="4357056"/>
            <a:ext cx="4014296" cy="56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621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Plan</a:t>
            </a: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p:txBody>
          <a:bodyPr/>
          <a:lstStyle/>
          <a:p>
            <a:pPr fontAlgn="base"/>
            <a:r>
              <a:rPr lang="en-US" dirty="0"/>
              <a:t>This years fundraising include:</a:t>
            </a:r>
          </a:p>
          <a:p>
            <a:pPr marL="285750" lvl="1" indent="-285750" fontAlgn="base">
              <a:buFont typeface="Arial" panose="020B0604020202020204" pitchFamily="34" charset="0"/>
              <a:buChar char="•"/>
            </a:pPr>
            <a:r>
              <a:rPr lang="en-US" dirty="0"/>
              <a:t>Nuts About Granola</a:t>
            </a:r>
          </a:p>
          <a:p>
            <a:pPr marL="285750" lvl="1" indent="-285750" fontAlgn="base">
              <a:buFont typeface="Arial" panose="020B0604020202020204" pitchFamily="34" charset="0"/>
              <a:buChar char="•"/>
            </a:pPr>
            <a:r>
              <a:rPr lang="en-US" dirty="0"/>
              <a:t>Bonus Books</a:t>
            </a:r>
          </a:p>
          <a:p>
            <a:pPr marL="285750" lvl="1" indent="-285750" fontAlgn="base">
              <a:buFont typeface="Arial" panose="020B0604020202020204" pitchFamily="34" charset="0"/>
              <a:buChar char="•"/>
            </a:pPr>
            <a:r>
              <a:rPr lang="en-US" dirty="0"/>
              <a:t>Cotton Candy</a:t>
            </a:r>
          </a:p>
          <a:p>
            <a:pPr marL="285750" lvl="1" indent="-285750" fontAlgn="base">
              <a:buFont typeface="Arial" panose="020B0604020202020204" pitchFamily="34" charset="0"/>
              <a:buChar char="•"/>
            </a:pPr>
            <a:r>
              <a:rPr lang="en-US" dirty="0"/>
              <a:t>Black Squirrel</a:t>
            </a:r>
          </a:p>
          <a:p>
            <a:pPr marL="285750" lvl="1" indent="-285750" fontAlgn="base">
              <a:buFont typeface="Arial" panose="020B0604020202020204" pitchFamily="34" charset="0"/>
              <a:buChar char="•"/>
            </a:pPr>
            <a:r>
              <a:rPr lang="en-US" dirty="0"/>
              <a:t>Paint Night</a:t>
            </a:r>
          </a:p>
          <a:p>
            <a:pPr marL="285750" lvl="1" indent="-285750" fontAlgn="base">
              <a:buFont typeface="Arial" panose="020B0604020202020204" pitchFamily="34" charset="0"/>
              <a:buChar char="•"/>
            </a:pPr>
            <a:r>
              <a:rPr lang="en-US" dirty="0" err="1"/>
              <a:t>Rocktopi</a:t>
            </a:r>
            <a:endParaRPr lang="en-US" dirty="0"/>
          </a:p>
          <a:p>
            <a:endParaRPr lang="en-US" dirty="0"/>
          </a:p>
        </p:txBody>
      </p:sp>
    </p:spTree>
    <p:extLst>
      <p:ext uri="{BB962C8B-B14F-4D97-AF65-F5344CB8AC3E}">
        <p14:creationId xmlns:p14="http://schemas.microsoft.com/office/powerpoint/2010/main" val="1455686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Plan (cont.)</a:t>
            </a: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p:txBody>
          <a:bodyPr/>
          <a:lstStyle/>
          <a:p>
            <a:pPr marL="285750" indent="-285750" fontAlgn="base">
              <a:buFont typeface="Arial" panose="020B0604020202020204" pitchFamily="34" charset="0"/>
              <a:buChar char="•"/>
            </a:pPr>
            <a:r>
              <a:rPr lang="en-US" dirty="0" err="1">
                <a:solidFill>
                  <a:schemeClr val="tx1"/>
                </a:solidFill>
              </a:rPr>
              <a:t>Te</a:t>
            </a:r>
            <a:r>
              <a:rPr lang="en-US" dirty="0">
                <a:solidFill>
                  <a:schemeClr val="tx1"/>
                </a:solidFill>
              </a:rPr>
              <a:t> Connectivity gave us $7,500</a:t>
            </a:r>
          </a:p>
          <a:p>
            <a:pPr marL="285750" indent="-285750" fontAlgn="base">
              <a:buFont typeface="Arial" panose="020B0604020202020204" pitchFamily="34" charset="0"/>
              <a:buChar char="•"/>
            </a:pPr>
            <a:r>
              <a:rPr lang="en-US" dirty="0">
                <a:solidFill>
                  <a:schemeClr val="tx1"/>
                </a:solidFill>
              </a:rPr>
              <a:t>Pennsylvania Space Grant Consortium gave us $2,500</a:t>
            </a:r>
          </a:p>
          <a:p>
            <a:pPr marL="285750" indent="-285750" fontAlgn="base">
              <a:buFont typeface="Arial" panose="020B0604020202020204" pitchFamily="34" charset="0"/>
              <a:buChar char="•"/>
            </a:pPr>
            <a:r>
              <a:rPr lang="en-US" dirty="0">
                <a:solidFill>
                  <a:schemeClr val="tx1"/>
                </a:solidFill>
              </a:rPr>
              <a:t>National Association of rocketry(NAR) cannon awarded us with $500</a:t>
            </a:r>
          </a:p>
          <a:p>
            <a:pPr marL="285750" indent="-28575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493878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a:t>
            </a:r>
            <a:r>
              <a:rPr lang="en-US" dirty="0"/>
              <a:t/>
            </a:r>
            <a:br>
              <a:rPr lang="en-US" dirty="0"/>
            </a:br>
            <a:r>
              <a:rPr lang="en-US" dirty="0"/>
              <a:t/>
            </a:r>
            <a:br>
              <a:rPr lang="en-US" dirty="0"/>
            </a:br>
            <a:endParaRPr lang="en-US" dirty="0"/>
          </a:p>
        </p:txBody>
      </p:sp>
      <p:pic>
        <p:nvPicPr>
          <p:cNvPr id="8194" name="Picture 2" descr="https://lh6.googleusercontent.com/RG2zZxapKadL5sBAEHo_-AP13FmcBL1iQerCduHyjq2FojcBfBYWcWMomfkG8LJq5qSSlcQBIbEWQ-PUgjDzxPowRZ5FEdHkCLJ0baRtR3c_9OU9l72dTIh33uUI5v9nPJCOR4AObz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64" y="1211691"/>
            <a:ext cx="7993072" cy="343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8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29268"/>
            <a:ext cx="8520600" cy="572700"/>
          </a:xfrm>
        </p:spPr>
        <p:txBody>
          <a:bodyPr/>
          <a:lstStyle/>
          <a:p>
            <a:r>
              <a:rPr lang="en-US" dirty="0" smtClean="0"/>
              <a:t>Safety </a:t>
            </a:r>
            <a:endParaRPr lang="en-US" dirty="0"/>
          </a:p>
        </p:txBody>
      </p:sp>
      <p:sp>
        <p:nvSpPr>
          <p:cNvPr id="3" name="Text Placeholder 2"/>
          <p:cNvSpPr>
            <a:spLocks noGrp="1"/>
          </p:cNvSpPr>
          <p:nvPr>
            <p:ph type="body" idx="1"/>
          </p:nvPr>
        </p:nvSpPr>
        <p:spPr>
          <a:xfrm>
            <a:off x="311700" y="875073"/>
            <a:ext cx="8520600" cy="4025700"/>
          </a:xfrm>
        </p:spPr>
        <p:txBody>
          <a:bodyPr/>
          <a:lstStyle/>
          <a:p>
            <a:pPr marL="285750" indent="-285750">
              <a:buFont typeface="Arial" panose="020B0604020202020204" pitchFamily="34" charset="0"/>
              <a:buChar char="•"/>
            </a:pPr>
            <a:r>
              <a:rPr lang="en-US" dirty="0" smtClean="0">
                <a:solidFill>
                  <a:schemeClr val="tx1"/>
                </a:solidFill>
              </a:rPr>
              <a:t>Facilities and Equipment</a:t>
            </a:r>
          </a:p>
          <a:p>
            <a:pPr marL="285750" indent="-285750">
              <a:buFont typeface="Arial" panose="020B0604020202020204" pitchFamily="34" charset="0"/>
              <a:buChar char="•"/>
            </a:pPr>
            <a:r>
              <a:rPr lang="en-US" dirty="0" smtClean="0">
                <a:solidFill>
                  <a:schemeClr val="tx1"/>
                </a:solidFill>
              </a:rPr>
              <a:t>Safety Equipment</a:t>
            </a:r>
          </a:p>
          <a:p>
            <a:pPr marL="285750" indent="-285750">
              <a:buFont typeface="Arial" panose="020B0604020202020204" pitchFamily="34" charset="0"/>
              <a:buChar char="•"/>
            </a:pPr>
            <a:r>
              <a:rPr lang="en-US" dirty="0" smtClean="0">
                <a:solidFill>
                  <a:schemeClr val="tx1"/>
                </a:solidFill>
              </a:rPr>
              <a:t>Safety Plan</a:t>
            </a:r>
          </a:p>
          <a:p>
            <a:pPr marL="285750" indent="-285750">
              <a:buFont typeface="Arial" panose="020B0604020202020204" pitchFamily="34" charset="0"/>
              <a:buChar char="•"/>
            </a:pPr>
            <a:r>
              <a:rPr lang="en-US" dirty="0" smtClean="0">
                <a:solidFill>
                  <a:schemeClr val="tx1"/>
                </a:solidFill>
              </a:rPr>
              <a:t>Procedures for NAR/TRA Personnel to Preform</a:t>
            </a:r>
          </a:p>
          <a:p>
            <a:pPr marL="285750" indent="-285750">
              <a:buFont typeface="Arial" panose="020B0604020202020204" pitchFamily="34" charset="0"/>
              <a:buChar char="•"/>
            </a:pPr>
            <a:r>
              <a:rPr lang="en-US" dirty="0" smtClean="0">
                <a:solidFill>
                  <a:schemeClr val="tx1"/>
                </a:solidFill>
              </a:rPr>
              <a:t>Plan For Briefing Students</a:t>
            </a:r>
          </a:p>
          <a:p>
            <a:pPr marL="285750" indent="-285750">
              <a:buFont typeface="Arial" panose="020B0604020202020204" pitchFamily="34" charset="0"/>
              <a:buChar char="•"/>
            </a:pPr>
            <a:r>
              <a:rPr lang="en-US" dirty="0" smtClean="0">
                <a:solidFill>
                  <a:schemeClr val="tx1"/>
                </a:solidFill>
              </a:rPr>
              <a:t>Method for Handling and Storage </a:t>
            </a:r>
          </a:p>
          <a:p>
            <a:pPr marL="285750" indent="-285750">
              <a:buFont typeface="Arial" panose="020B0604020202020204" pitchFamily="34" charset="0"/>
              <a:buChar char="•"/>
            </a:pPr>
            <a:r>
              <a:rPr lang="en-US" dirty="0" smtClean="0">
                <a:solidFill>
                  <a:schemeClr val="tx1"/>
                </a:solidFill>
              </a:rPr>
              <a:t>Team Agreement</a:t>
            </a:r>
          </a:p>
          <a:p>
            <a:r>
              <a:rPr lang="en-US" dirty="0" smtClean="0">
                <a:solidFill>
                  <a:schemeClr val="tx1"/>
                </a:solidFill>
              </a:rPr>
              <a:t>Our safety officers is Melody B.</a:t>
            </a:r>
            <a:endParaRPr lang="en-US" dirty="0">
              <a:solidFill>
                <a:schemeClr val="tx1"/>
              </a:solidFill>
            </a:endParaRPr>
          </a:p>
        </p:txBody>
      </p:sp>
    </p:spTree>
    <p:extLst>
      <p:ext uri="{BB962C8B-B14F-4D97-AF65-F5344CB8AC3E}">
        <p14:creationId xmlns:p14="http://schemas.microsoft.com/office/powerpoint/2010/main" val="2331214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Education</a:t>
            </a:r>
          </a:p>
        </p:txBody>
      </p:sp>
      <p:sp>
        <p:nvSpPr>
          <p:cNvPr id="55" name="Shape 55"/>
          <p:cNvSpPr txBox="1">
            <a:spLocks noGrp="1"/>
          </p:cNvSpPr>
          <p:nvPr>
            <p:ph type="body" idx="1"/>
          </p:nvPr>
        </p:nvSpPr>
        <p:spPr>
          <a:xfrm>
            <a:off x="311729" y="1152381"/>
            <a:ext cx="8520600" cy="3416400"/>
          </a:xfrm>
          <a:prstGeom prst="rect">
            <a:avLst/>
          </a:prstGeom>
        </p:spPr>
        <p:txBody>
          <a:bodyPr lIns="91425" tIns="91425" rIns="91425" bIns="91425" anchor="t" anchorCtr="0">
            <a:noAutofit/>
          </a:bodyPr>
          <a:lstStyle/>
          <a:p>
            <a:pPr marL="457200" lvl="0" indent="-228600" rtl="0">
              <a:spcBef>
                <a:spcPts val="0"/>
              </a:spcBef>
            </a:pPr>
            <a:r>
              <a:rPr lang="en"/>
              <a:t>Elementary students will receive a more basic understanding of the Tark and SLI programs we have here at Spring Grove Area High Schoo</a:t>
            </a:r>
          </a:p>
          <a:p>
            <a:pPr lvl="0" rtl="0">
              <a:spcBef>
                <a:spcPts val="0"/>
              </a:spcBef>
              <a:buNone/>
            </a:pPr>
            <a:endParaRPr/>
          </a:p>
          <a:p>
            <a:pPr marL="457200" lvl="0" indent="-228600">
              <a:spcBef>
                <a:spcPts val="0"/>
              </a:spcBef>
            </a:pPr>
            <a:r>
              <a:rPr lang="en"/>
              <a:t> intermediate and middle school students will receive a more in-depth educational experience of the TARC and SLI programs to get them interested in carrying on into the SLI and TARC programs when they reach the h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Criteria </a:t>
            </a:r>
            <a:endParaRPr lang="en-US" dirty="0"/>
          </a:p>
        </p:txBody>
      </p:sp>
      <p:sp>
        <p:nvSpPr>
          <p:cNvPr id="3" name="Text Placeholder 2"/>
          <p:cNvSpPr>
            <a:spLocks noGrp="1"/>
          </p:cNvSpPr>
          <p:nvPr>
            <p:ph type="body" idx="1"/>
          </p:nvPr>
        </p:nvSpPr>
        <p:spPr/>
        <p:txBody>
          <a:bodyPr/>
          <a:lstStyle/>
          <a:p>
            <a:r>
              <a:rPr lang="en-US" dirty="0">
                <a:solidFill>
                  <a:schemeClr val="tx1"/>
                </a:solidFill>
              </a:rPr>
              <a:t>Our mission is to successfully launch our rocket to an altitude of one mile, while testing how a non </a:t>
            </a:r>
            <a:r>
              <a:rPr lang="en-US" dirty="0" err="1">
                <a:solidFill>
                  <a:schemeClr val="tx1"/>
                </a:solidFill>
              </a:rPr>
              <a:t>newtonian</a:t>
            </a:r>
            <a:r>
              <a:rPr lang="en-US" dirty="0">
                <a:solidFill>
                  <a:schemeClr val="tx1"/>
                </a:solidFill>
              </a:rPr>
              <a:t> fluid reacts to </a:t>
            </a:r>
            <a:r>
              <a:rPr lang="en-US" dirty="0" smtClean="0">
                <a:solidFill>
                  <a:schemeClr val="tx1"/>
                </a:solidFill>
              </a:rPr>
              <a:t>the G-forces acting on it during flight. </a:t>
            </a:r>
            <a:endParaRPr lang="en-US" dirty="0">
              <a:solidFill>
                <a:schemeClr val="tx1"/>
              </a:solidFill>
            </a:endParaRPr>
          </a:p>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99528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Dimensions</a:t>
            </a:r>
            <a:endParaRPr lang="en-US" dirty="0"/>
          </a:p>
        </p:txBody>
      </p:sp>
      <p:sp>
        <p:nvSpPr>
          <p:cNvPr id="3" name="Text Placeholder 2"/>
          <p:cNvSpPr>
            <a:spLocks noGrp="1"/>
          </p:cNvSpPr>
          <p:nvPr>
            <p:ph type="body" idx="1"/>
          </p:nvPr>
        </p:nvSpPr>
        <p:spPr/>
        <p:txBody>
          <a:bodyPr/>
          <a:lstStyle/>
          <a:p>
            <a:pPr marL="285750" indent="-285750" fontAlgn="base">
              <a:buFont typeface="Arial" panose="020B0604020202020204" pitchFamily="34" charset="0"/>
              <a:buChar char="•"/>
            </a:pPr>
            <a:r>
              <a:rPr lang="en-US" sz="1600" dirty="0">
                <a:solidFill>
                  <a:schemeClr val="tx1"/>
                </a:solidFill>
              </a:rPr>
              <a:t>105.18 inches long</a:t>
            </a:r>
          </a:p>
          <a:p>
            <a:pPr marL="285750" indent="-285750" fontAlgn="base">
              <a:buFont typeface="Arial" panose="020B0604020202020204" pitchFamily="34" charset="0"/>
              <a:buChar char="•"/>
            </a:pPr>
            <a:r>
              <a:rPr lang="en-US" sz="1600" dirty="0">
                <a:solidFill>
                  <a:schemeClr val="tx1"/>
                </a:solidFill>
              </a:rPr>
              <a:t>4.00 inch diameter</a:t>
            </a:r>
          </a:p>
          <a:p>
            <a:pPr marL="285750" indent="-285750" fontAlgn="base">
              <a:buFont typeface="Arial" panose="020B0604020202020204" pitchFamily="34" charset="0"/>
              <a:buChar char="•"/>
            </a:pPr>
            <a:r>
              <a:rPr lang="en-US" sz="1600" dirty="0">
                <a:solidFill>
                  <a:schemeClr val="tx1"/>
                </a:solidFill>
              </a:rPr>
              <a:t>Weighs 396.10 </a:t>
            </a:r>
            <a:r>
              <a:rPr lang="en-US" sz="1600" dirty="0" err="1">
                <a:solidFill>
                  <a:schemeClr val="tx1"/>
                </a:solidFill>
              </a:rPr>
              <a:t>oz</a:t>
            </a:r>
            <a:endParaRPr lang="en-US" sz="1600" dirty="0">
              <a:solidFill>
                <a:schemeClr val="tx1"/>
              </a:solidFill>
            </a:endParaRPr>
          </a:p>
          <a:p>
            <a:pPr marL="285750" indent="-285750" fontAlgn="base">
              <a:buFont typeface="Arial" panose="020B0604020202020204" pitchFamily="34" charset="0"/>
              <a:buChar char="•"/>
            </a:pPr>
            <a:r>
              <a:rPr lang="en-US" sz="1600" dirty="0">
                <a:solidFill>
                  <a:schemeClr val="tx1"/>
                </a:solidFill>
              </a:rPr>
              <a:t>Made of Fiberglass</a:t>
            </a:r>
          </a:p>
          <a:p>
            <a:endParaRPr lang="en-US" dirty="0"/>
          </a:p>
        </p:txBody>
      </p:sp>
      <p:sp>
        <p:nvSpPr>
          <p:cNvPr id="4" name="Rectangle 3"/>
          <p:cNvSpPr/>
          <p:nvPr/>
        </p:nvSpPr>
        <p:spPr>
          <a:xfrm>
            <a:off x="4454820" y="2417862"/>
            <a:ext cx="234360" cy="307777"/>
          </a:xfrm>
          <a:prstGeom prst="rect">
            <a:avLst/>
          </a:prstGeom>
        </p:spPr>
        <p:txBody>
          <a:bodyPr wrap="none">
            <a:spAutoFit/>
          </a:bodyPr>
          <a:lstStyle/>
          <a:p>
            <a:r>
              <a:rPr lang="en-US" dirty="0"/>
              <a:t> </a:t>
            </a:r>
          </a:p>
        </p:txBody>
      </p:sp>
      <p:sp>
        <p:nvSpPr>
          <p:cNvPr id="5" name="Rectangle 4"/>
          <p:cNvSpPr/>
          <p:nvPr/>
        </p:nvSpPr>
        <p:spPr>
          <a:xfrm>
            <a:off x="4454820" y="2417862"/>
            <a:ext cx="234360" cy="307777"/>
          </a:xfrm>
          <a:prstGeom prst="rect">
            <a:avLst/>
          </a:prstGeom>
        </p:spPr>
        <p:txBody>
          <a:bodyPr wrap="none">
            <a:spAutoFit/>
          </a:bodyPr>
          <a:lstStyle/>
          <a:p>
            <a:r>
              <a:rPr lang="en-US" dirty="0"/>
              <a:t> </a:t>
            </a:r>
          </a:p>
        </p:txBody>
      </p:sp>
      <p:sp>
        <p:nvSpPr>
          <p:cNvPr id="6" name="Rectangle 5"/>
          <p:cNvSpPr/>
          <p:nvPr/>
        </p:nvSpPr>
        <p:spPr>
          <a:xfrm>
            <a:off x="4454820" y="2417862"/>
            <a:ext cx="234360" cy="307777"/>
          </a:xfrm>
          <a:prstGeom prst="rect">
            <a:avLst/>
          </a:prstGeom>
        </p:spPr>
        <p:txBody>
          <a:bodyPr wrap="none">
            <a:spAutoFit/>
          </a:bodyPr>
          <a:lstStyle/>
          <a:p>
            <a:r>
              <a:rPr lang="en-US" dirty="0"/>
              <a:t> </a:t>
            </a:r>
          </a:p>
        </p:txBody>
      </p:sp>
      <p:sp>
        <p:nvSpPr>
          <p:cNvPr id="7" name="Rectangle 6"/>
          <p:cNvSpPr/>
          <p:nvPr/>
        </p:nvSpPr>
        <p:spPr>
          <a:xfrm>
            <a:off x="4454820" y="2417862"/>
            <a:ext cx="234360"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01314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a:t>
            </a:r>
            <a:endParaRPr lang="en-US" dirty="0"/>
          </a:p>
        </p:txBody>
      </p:sp>
      <p:sp>
        <p:nvSpPr>
          <p:cNvPr id="3" name="Text Placeholder 2"/>
          <p:cNvSpPr>
            <a:spLocks noGrp="1"/>
          </p:cNvSpPr>
          <p:nvPr>
            <p:ph type="body" idx="1"/>
          </p:nvPr>
        </p:nvSpPr>
        <p:spPr/>
        <p:txBody>
          <a:bodyPr/>
          <a:lstStyle/>
          <a:p>
            <a:pPr marL="285750" indent="-285750" fontAlgn="base">
              <a:buFont typeface="Arial" panose="020B0604020202020204" pitchFamily="34" charset="0"/>
              <a:buChar char="•"/>
            </a:pPr>
            <a:r>
              <a:rPr lang="en-US" sz="1400" dirty="0" err="1">
                <a:solidFill>
                  <a:schemeClr val="tx1"/>
                </a:solidFill>
              </a:rPr>
              <a:t>Cesaroni</a:t>
            </a:r>
            <a:r>
              <a:rPr lang="en-US" sz="1400" dirty="0">
                <a:solidFill>
                  <a:schemeClr val="tx1"/>
                </a:solidFill>
              </a:rPr>
              <a:t> K510 Classic</a:t>
            </a:r>
          </a:p>
          <a:p>
            <a:pPr marL="285750" indent="-285750" fontAlgn="base">
              <a:buFont typeface="Arial" panose="020B0604020202020204" pitchFamily="34" charset="0"/>
              <a:buChar char="•"/>
            </a:pPr>
            <a:r>
              <a:rPr lang="en-US" sz="1400" dirty="0">
                <a:solidFill>
                  <a:schemeClr val="tx1"/>
                </a:solidFill>
              </a:rPr>
              <a:t>390 </a:t>
            </a:r>
            <a:r>
              <a:rPr lang="en-US" sz="1400" dirty="0" err="1">
                <a:solidFill>
                  <a:schemeClr val="tx1"/>
                </a:solidFill>
              </a:rPr>
              <a:t>oz</a:t>
            </a:r>
            <a:r>
              <a:rPr lang="en-US" sz="1400" dirty="0">
                <a:solidFill>
                  <a:schemeClr val="tx1"/>
                </a:solidFill>
              </a:rPr>
              <a:t> before burn, and 348 </a:t>
            </a:r>
            <a:r>
              <a:rPr lang="en-US" sz="1400" dirty="0" err="1">
                <a:solidFill>
                  <a:schemeClr val="tx1"/>
                </a:solidFill>
              </a:rPr>
              <a:t>oz</a:t>
            </a:r>
            <a:r>
              <a:rPr lang="en-US" sz="1400" dirty="0">
                <a:solidFill>
                  <a:schemeClr val="tx1"/>
                </a:solidFill>
              </a:rPr>
              <a:t> after burn </a:t>
            </a:r>
          </a:p>
          <a:p>
            <a:pPr marL="285750" indent="-285750" fontAlgn="base">
              <a:buFont typeface="Arial" panose="020B0604020202020204" pitchFamily="34" charset="0"/>
              <a:buChar char="•"/>
            </a:pPr>
            <a:r>
              <a:rPr lang="en-US" sz="1400" dirty="0">
                <a:solidFill>
                  <a:schemeClr val="tx1"/>
                </a:solidFill>
              </a:rPr>
              <a:t>115.47 </a:t>
            </a:r>
            <a:r>
              <a:rPr lang="en-US" sz="1400" dirty="0" err="1">
                <a:solidFill>
                  <a:schemeClr val="tx1"/>
                </a:solidFill>
              </a:rPr>
              <a:t>lbs</a:t>
            </a:r>
            <a:r>
              <a:rPr lang="en-US" sz="1400" dirty="0">
                <a:solidFill>
                  <a:schemeClr val="tx1"/>
                </a:solidFill>
              </a:rPr>
              <a:t> of thrust</a:t>
            </a:r>
          </a:p>
          <a:p>
            <a:pPr marL="285750" indent="-285750" fontAlgn="base">
              <a:buFont typeface="Arial" panose="020B0604020202020204" pitchFamily="34" charset="0"/>
              <a:buChar char="•"/>
            </a:pPr>
            <a:r>
              <a:rPr lang="en-US" sz="1400" dirty="0">
                <a:solidFill>
                  <a:schemeClr val="tx1"/>
                </a:solidFill>
              </a:rPr>
              <a:t>1670.53 </a:t>
            </a:r>
            <a:r>
              <a:rPr lang="en-US" sz="1400" dirty="0" err="1">
                <a:solidFill>
                  <a:schemeClr val="tx1"/>
                </a:solidFill>
              </a:rPr>
              <a:t>ft</a:t>
            </a:r>
            <a:r>
              <a:rPr lang="en-US" sz="1400" dirty="0">
                <a:solidFill>
                  <a:schemeClr val="tx1"/>
                </a:solidFill>
              </a:rPr>
              <a:t> </a:t>
            </a:r>
            <a:r>
              <a:rPr lang="en-US" sz="1400" dirty="0" err="1">
                <a:solidFill>
                  <a:schemeClr val="tx1"/>
                </a:solidFill>
              </a:rPr>
              <a:t>lbs</a:t>
            </a:r>
            <a:r>
              <a:rPr lang="en-US" sz="1400" dirty="0">
                <a:solidFill>
                  <a:schemeClr val="tx1"/>
                </a:solidFill>
              </a:rPr>
              <a:t> per second</a:t>
            </a:r>
          </a:p>
          <a:p>
            <a:pPr marL="285750" indent="-285750" fontAlgn="base">
              <a:buFont typeface="Arial" panose="020B0604020202020204" pitchFamily="34" charset="0"/>
              <a:buChar char="•"/>
            </a:pPr>
            <a:r>
              <a:rPr lang="en-US" sz="1400" dirty="0">
                <a:solidFill>
                  <a:schemeClr val="tx1"/>
                </a:solidFill>
              </a:rPr>
              <a:t>Thrust of 667.24 </a:t>
            </a:r>
            <a:r>
              <a:rPr lang="en-US" sz="1400" dirty="0" err="1">
                <a:solidFill>
                  <a:schemeClr val="tx1"/>
                </a:solidFill>
              </a:rPr>
              <a:t>lbs</a:t>
            </a:r>
            <a:endParaRPr lang="en-US" sz="1400" dirty="0">
              <a:solidFill>
                <a:schemeClr val="tx1"/>
              </a:solidFill>
            </a:endParaRPr>
          </a:p>
          <a:p>
            <a:pPr marL="285750" indent="-285750" fontAlgn="base">
              <a:buFont typeface="Arial" panose="020B0604020202020204" pitchFamily="34" charset="0"/>
              <a:buChar char="•"/>
            </a:pPr>
            <a:r>
              <a:rPr lang="en-US" sz="1400" dirty="0">
                <a:solidFill>
                  <a:schemeClr val="tx1"/>
                </a:solidFill>
              </a:rPr>
              <a:t>Thrust to weight ratio of 4.65</a:t>
            </a:r>
          </a:p>
          <a:p>
            <a:endParaRPr lang="en-US" dirty="0"/>
          </a:p>
        </p:txBody>
      </p:sp>
    </p:spTree>
    <p:extLst>
      <p:ext uri="{BB962C8B-B14F-4D97-AF65-F5344CB8AC3E}">
        <p14:creationId xmlns:p14="http://schemas.microsoft.com/office/powerpoint/2010/main" val="399369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p:txBody>
          <a:bodyPr/>
          <a:lstStyle/>
          <a:p>
            <a:pPr marL="285750" indent="-285750" fontAlgn="base">
              <a:buFont typeface="Arial" panose="020B0604020202020204" pitchFamily="34" charset="0"/>
              <a:buChar char="•"/>
            </a:pPr>
            <a:r>
              <a:rPr lang="en-US" sz="1400" dirty="0">
                <a:solidFill>
                  <a:schemeClr val="tx1"/>
                </a:solidFill>
              </a:rPr>
              <a:t>Center of Pressure: 82.96 from nosecone</a:t>
            </a:r>
          </a:p>
          <a:p>
            <a:pPr marL="285750" indent="-285750" fontAlgn="base">
              <a:buFont typeface="Arial" panose="020B0604020202020204" pitchFamily="34" charset="0"/>
              <a:buChar char="•"/>
            </a:pPr>
            <a:r>
              <a:rPr lang="en-US" sz="1400" dirty="0">
                <a:solidFill>
                  <a:schemeClr val="tx1"/>
                </a:solidFill>
              </a:rPr>
              <a:t>Center of Gravity: 53.71 from nosecone</a:t>
            </a:r>
          </a:p>
          <a:p>
            <a:pPr marL="285750" indent="-285750" fontAlgn="base">
              <a:buFont typeface="Arial" panose="020B0604020202020204" pitchFamily="34" charset="0"/>
              <a:buChar char="•"/>
            </a:pPr>
            <a:r>
              <a:rPr lang="en-US" sz="1400" dirty="0">
                <a:solidFill>
                  <a:schemeClr val="tx1"/>
                </a:solidFill>
              </a:rPr>
              <a:t>Stability Margin: 7.31</a:t>
            </a:r>
          </a:p>
          <a:p>
            <a:pPr marL="285750" indent="-285750" fontAlgn="base">
              <a:buFont typeface="Arial" panose="020B0604020202020204" pitchFamily="34" charset="0"/>
              <a:buChar char="•"/>
            </a:pPr>
            <a:r>
              <a:rPr lang="en-US" sz="1400" dirty="0">
                <a:solidFill>
                  <a:schemeClr val="tx1"/>
                </a:solidFill>
              </a:rPr>
              <a:t>Rail:</a:t>
            </a:r>
          </a:p>
          <a:p>
            <a:pPr lvl="1" fontAlgn="base"/>
            <a:r>
              <a:rPr lang="en-US" dirty="0" smtClean="0">
                <a:solidFill>
                  <a:schemeClr val="tx1"/>
                </a:solidFill>
              </a:rPr>
              <a:t>                 96 </a:t>
            </a:r>
            <a:r>
              <a:rPr lang="en-US" dirty="0">
                <a:solidFill>
                  <a:schemeClr val="tx1"/>
                </a:solidFill>
              </a:rPr>
              <a:t>inches long</a:t>
            </a:r>
          </a:p>
          <a:p>
            <a:pPr lvl="1" fontAlgn="base"/>
            <a:r>
              <a:rPr lang="en-US" dirty="0" smtClean="0">
                <a:solidFill>
                  <a:schemeClr val="tx1"/>
                </a:solidFill>
              </a:rPr>
              <a:t>                 15 </a:t>
            </a:r>
            <a:r>
              <a:rPr lang="en-US" dirty="0">
                <a:solidFill>
                  <a:schemeClr val="tx1"/>
                </a:solidFill>
              </a:rPr>
              <a:t>15 rail </a:t>
            </a:r>
            <a:r>
              <a:rPr lang="en-US" dirty="0" smtClean="0">
                <a:solidFill>
                  <a:schemeClr val="tx1"/>
                </a:solidFill>
              </a:rPr>
              <a:t>size </a:t>
            </a:r>
          </a:p>
          <a:p>
            <a:pPr lvl="1" fontAlgn="base"/>
            <a:r>
              <a:rPr lang="en-US" dirty="0">
                <a:solidFill>
                  <a:schemeClr val="tx1"/>
                </a:solidFill>
              </a:rPr>
              <a:t> </a:t>
            </a:r>
            <a:r>
              <a:rPr lang="en-US" dirty="0" smtClean="0">
                <a:solidFill>
                  <a:schemeClr val="tx1"/>
                </a:solidFill>
              </a:rPr>
              <a:t>                Exit </a:t>
            </a:r>
            <a:r>
              <a:rPr lang="en-US" dirty="0">
                <a:solidFill>
                  <a:schemeClr val="tx1"/>
                </a:solidFill>
              </a:rPr>
              <a:t>Velocity of 50.901 </a:t>
            </a:r>
            <a:r>
              <a:rPr lang="en-US" dirty="0" err="1">
                <a:solidFill>
                  <a:schemeClr val="tx1"/>
                </a:solidFill>
              </a:rPr>
              <a:t>ft</a:t>
            </a:r>
            <a:r>
              <a:rPr lang="en-US" dirty="0">
                <a:solidFill>
                  <a:schemeClr val="tx1"/>
                </a:solidFill>
              </a:rPr>
              <a:t>/sec</a:t>
            </a:r>
          </a:p>
          <a:p>
            <a:r>
              <a:rPr lang="en-US" dirty="0"/>
              <a:t/>
            </a:r>
            <a:br>
              <a:rPr lang="en-US" dirty="0"/>
            </a:br>
            <a:endParaRPr lang="en-US" dirty="0"/>
          </a:p>
          <a:p>
            <a:endParaRPr lang="en-US" dirty="0"/>
          </a:p>
        </p:txBody>
      </p:sp>
    </p:spTree>
    <p:extLst>
      <p:ext uri="{BB962C8B-B14F-4D97-AF65-F5344CB8AC3E}">
        <p14:creationId xmlns:p14="http://schemas.microsoft.com/office/powerpoint/2010/main" val="195770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Material</a:t>
            </a: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p:txBody>
          <a:bodyPr/>
          <a:lstStyle/>
          <a:p>
            <a:r>
              <a:rPr lang="en-US" dirty="0">
                <a:solidFill>
                  <a:schemeClr val="tx1"/>
                </a:solidFill>
              </a:rPr>
              <a:t>Fiberglass</a:t>
            </a:r>
            <a:endParaRPr lang="en-US" dirty="0">
              <a:solidFill>
                <a:schemeClr val="tx1"/>
              </a:solidFill>
            </a:endParaRPr>
          </a:p>
          <a:p>
            <a:pPr marL="285750" indent="-285750" fontAlgn="base">
              <a:buFont typeface="Arial" panose="020B0604020202020204" pitchFamily="34" charset="0"/>
              <a:buChar char="•"/>
            </a:pPr>
            <a:r>
              <a:rPr lang="en-US" dirty="0">
                <a:solidFill>
                  <a:schemeClr val="tx1"/>
                </a:solidFill>
              </a:rPr>
              <a:t>Affordable and durable</a:t>
            </a:r>
          </a:p>
          <a:p>
            <a:r>
              <a:rPr lang="en-US" dirty="0">
                <a:solidFill>
                  <a:schemeClr val="tx1"/>
                </a:solidFill>
              </a:rPr>
              <a:t>Phenolic</a:t>
            </a:r>
            <a:endParaRPr lang="en-US" dirty="0">
              <a:solidFill>
                <a:schemeClr val="tx1"/>
              </a:solidFill>
            </a:endParaRPr>
          </a:p>
          <a:p>
            <a:pPr marL="285750" indent="-285750" fontAlgn="base">
              <a:buFont typeface="Arial" panose="020B0604020202020204" pitchFamily="34" charset="0"/>
              <a:buChar char="•"/>
            </a:pPr>
            <a:r>
              <a:rPr lang="en-US" dirty="0">
                <a:solidFill>
                  <a:schemeClr val="tx1"/>
                </a:solidFill>
              </a:rPr>
              <a:t>Cheap and brittle</a:t>
            </a:r>
          </a:p>
          <a:p>
            <a:r>
              <a:rPr lang="en-US" dirty="0">
                <a:solidFill>
                  <a:schemeClr val="tx1"/>
                </a:solidFill>
              </a:rPr>
              <a:t>Carbon Fiber</a:t>
            </a:r>
            <a:endParaRPr lang="en-US" dirty="0">
              <a:solidFill>
                <a:schemeClr val="tx1"/>
              </a:solidFill>
            </a:endParaRPr>
          </a:p>
          <a:p>
            <a:pPr marL="285750" indent="-285750" fontAlgn="base">
              <a:buFont typeface="Arial" panose="020B0604020202020204" pitchFamily="34" charset="0"/>
              <a:buChar char="•"/>
            </a:pPr>
            <a:r>
              <a:rPr lang="en-US" dirty="0">
                <a:solidFill>
                  <a:schemeClr val="tx1"/>
                </a:solidFill>
              </a:rPr>
              <a:t>Durable, yet expensive.</a:t>
            </a:r>
            <a:br>
              <a:rPr lang="en-US" dirty="0">
                <a:solidFill>
                  <a:schemeClr val="tx1"/>
                </a:solidFill>
              </a:rPr>
            </a:br>
            <a:r>
              <a:rPr lang="en-US" dirty="0">
                <a:solidFill>
                  <a:schemeClr val="tx1"/>
                </a:solidFill>
              </a:rPr>
              <a:t/>
            </a:r>
            <a:br>
              <a:rPr lang="en-US" dirty="0">
                <a:solidFill>
                  <a:schemeClr val="tx1"/>
                </a:solidFill>
              </a:rPr>
            </a:br>
            <a:endParaRPr lang="en-US" dirty="0">
              <a:solidFill>
                <a:schemeClr val="tx1"/>
              </a:solidFill>
            </a:endParaRPr>
          </a:p>
          <a:p>
            <a:endParaRPr lang="en-US" dirty="0"/>
          </a:p>
        </p:txBody>
      </p:sp>
    </p:spTree>
    <p:extLst>
      <p:ext uri="{BB962C8B-B14F-4D97-AF65-F5344CB8AC3E}">
        <p14:creationId xmlns:p14="http://schemas.microsoft.com/office/powerpoint/2010/main" val="176525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Masses</a:t>
            </a:r>
            <a:r>
              <a:rPr lang="en-US" dirty="0"/>
              <a:t/>
            </a:r>
            <a:br>
              <a:rPr lang="en-US" dirty="0"/>
            </a:br>
            <a:r>
              <a:rPr lang="en-US" dirty="0"/>
              <a:t/>
            </a:r>
            <a:br>
              <a:rPr lang="en-US" dirty="0"/>
            </a:br>
            <a:endParaRPr lang="en-US" dirty="0"/>
          </a:p>
        </p:txBody>
      </p:sp>
      <p:pic>
        <p:nvPicPr>
          <p:cNvPr id="1026" name="Picture 2" descr="p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17" y="1772522"/>
            <a:ext cx="8132366" cy="160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693028"/>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1198</Words>
  <Application>Microsoft Office PowerPoint</Application>
  <PresentationFormat>On-screen Show (16:9)</PresentationFormat>
  <Paragraphs>134</Paragraphs>
  <Slides>30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Times New Roman</vt:lpstr>
      <vt:lpstr>simple-light-2</vt:lpstr>
      <vt:lpstr>Team Triton PDR</vt:lpstr>
      <vt:lpstr>Changes since Proposal </vt:lpstr>
      <vt:lpstr>Safety </vt:lpstr>
      <vt:lpstr>Vehicle Criteria </vt:lpstr>
      <vt:lpstr>Rocket Dimensions</vt:lpstr>
      <vt:lpstr>Engine</vt:lpstr>
      <vt:lpstr>Stability  </vt:lpstr>
      <vt:lpstr>Body Material  </vt:lpstr>
      <vt:lpstr>Component Masses  </vt:lpstr>
      <vt:lpstr>Motor</vt:lpstr>
      <vt:lpstr>Parachutes</vt:lpstr>
      <vt:lpstr>Redundancy</vt:lpstr>
      <vt:lpstr>Flight Simulations</vt:lpstr>
      <vt:lpstr>Motor Thrust Curve  </vt:lpstr>
      <vt:lpstr>Kinetic Energy  </vt:lpstr>
      <vt:lpstr>Drift  </vt:lpstr>
      <vt:lpstr>Payload </vt:lpstr>
      <vt:lpstr>Payload Design</vt:lpstr>
      <vt:lpstr>Payload Housing </vt:lpstr>
      <vt:lpstr>Payload Drawlings</vt:lpstr>
      <vt:lpstr>PowerPoint Presentation</vt:lpstr>
      <vt:lpstr>Electronics System </vt:lpstr>
      <vt:lpstr>Challenges and solutions</vt:lpstr>
      <vt:lpstr>Budget Plan</vt:lpstr>
      <vt:lpstr>Budget Plan (cont.)  </vt:lpstr>
      <vt:lpstr>Budget Plan</vt:lpstr>
      <vt:lpstr>Funding Plan  </vt:lpstr>
      <vt:lpstr>Funding Plan (cont.)  </vt:lpstr>
      <vt:lpstr>Timeline   </vt:lpstr>
      <vt:lpstr>Education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Triton PDR</dc:title>
  <dc:creator>Sarah</dc:creator>
  <cp:lastModifiedBy>Sarah</cp:lastModifiedBy>
  <cp:revision>11</cp:revision>
  <dcterms:modified xsi:type="dcterms:W3CDTF">2016-11-04T12:54:25Z</dcterms:modified>
</cp:coreProperties>
</file>